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omments/modernComment_285_E6BF0612.xml" ContentType="application/vnd.ms-powerpoint.comment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74"/>
  </p:notesMasterIdLst>
  <p:handoutMasterIdLst>
    <p:handoutMasterId r:id="rId75"/>
  </p:handoutMasterIdLst>
  <p:sldIdLst>
    <p:sldId id="473" r:id="rId5"/>
    <p:sldId id="549" r:id="rId6"/>
    <p:sldId id="557" r:id="rId7"/>
    <p:sldId id="558" r:id="rId8"/>
    <p:sldId id="559" r:id="rId9"/>
    <p:sldId id="560" r:id="rId10"/>
    <p:sldId id="561" r:id="rId11"/>
    <p:sldId id="562" r:id="rId12"/>
    <p:sldId id="627" r:id="rId13"/>
    <p:sldId id="479" r:id="rId14"/>
    <p:sldId id="480" r:id="rId15"/>
    <p:sldId id="546" r:id="rId16"/>
    <p:sldId id="533" r:id="rId17"/>
    <p:sldId id="628" r:id="rId18"/>
    <p:sldId id="629" r:id="rId19"/>
    <p:sldId id="630" r:id="rId20"/>
    <p:sldId id="631" r:id="rId21"/>
    <p:sldId id="632" r:id="rId22"/>
    <p:sldId id="633" r:id="rId23"/>
    <p:sldId id="526" r:id="rId24"/>
    <p:sldId id="634" r:id="rId25"/>
    <p:sldId id="635" r:id="rId26"/>
    <p:sldId id="637" r:id="rId27"/>
    <p:sldId id="636" r:id="rId28"/>
    <p:sldId id="525" r:id="rId29"/>
    <p:sldId id="639" r:id="rId30"/>
    <p:sldId id="640" r:id="rId31"/>
    <p:sldId id="641" r:id="rId32"/>
    <p:sldId id="642" r:id="rId33"/>
    <p:sldId id="485" r:id="rId34"/>
    <p:sldId id="643" r:id="rId35"/>
    <p:sldId id="645" r:id="rId36"/>
    <p:sldId id="644" r:id="rId37"/>
    <p:sldId id="486" r:id="rId38"/>
    <p:sldId id="484" r:id="rId39"/>
    <p:sldId id="646" r:id="rId40"/>
    <p:sldId id="487" r:id="rId41"/>
    <p:sldId id="647" r:id="rId42"/>
    <p:sldId id="648" r:id="rId43"/>
    <p:sldId id="488" r:id="rId44"/>
    <p:sldId id="649" r:id="rId45"/>
    <p:sldId id="650" r:id="rId46"/>
    <p:sldId id="563" r:id="rId47"/>
    <p:sldId id="564" r:id="rId48"/>
    <p:sldId id="651" r:id="rId49"/>
    <p:sldId id="590" r:id="rId50"/>
    <p:sldId id="652" r:id="rId51"/>
    <p:sldId id="653" r:id="rId52"/>
    <p:sldId id="654" r:id="rId53"/>
    <p:sldId id="544" r:id="rId54"/>
    <p:sldId id="655" r:id="rId55"/>
    <p:sldId id="656" r:id="rId56"/>
    <p:sldId id="658" r:id="rId57"/>
    <p:sldId id="659" r:id="rId58"/>
    <p:sldId id="567" r:id="rId59"/>
    <p:sldId id="664" r:id="rId60"/>
    <p:sldId id="665" r:id="rId61"/>
    <p:sldId id="638" r:id="rId62"/>
    <p:sldId id="661" r:id="rId63"/>
    <p:sldId id="662" r:id="rId64"/>
    <p:sldId id="663" r:id="rId65"/>
    <p:sldId id="666" r:id="rId66"/>
    <p:sldId id="668" r:id="rId67"/>
    <p:sldId id="667" r:id="rId68"/>
    <p:sldId id="671" r:id="rId69"/>
    <p:sldId id="672" r:id="rId70"/>
    <p:sldId id="669" r:id="rId71"/>
    <p:sldId id="670" r:id="rId72"/>
    <p:sldId id="573" r:id="rId73"/>
  </p:sldIdLst>
  <p:sldSz cx="12192000" cy="6858000"/>
  <p:notesSz cx="6858000" cy="9144000"/>
  <p:embeddedFontLst>
    <p:embeddedFont>
      <p:font typeface="Cambria Math" panose="02040503050406030204" pitchFamily="18" charset="0"/>
      <p:regular r:id="rId76"/>
    </p:embeddedFont>
    <p:embeddedFont>
      <p:font typeface="GE Inspira Sans" panose="020B0503060000000003" pitchFamily="34" charset="77"/>
      <p:regular r:id="rId77"/>
      <p:bold r:id="rId78"/>
      <p:italic r:id="rId79"/>
      <p:boldItalic r:id="rId80"/>
    </p:embeddedFont>
    <p:embeddedFont>
      <p:font typeface="Wingdings 2" pitchFamily="2" charset="2"/>
      <p:regular r:id="rId8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3456"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71BC4B-064D-72BA-EB29-EC7103FD9151}" name="Dylan Busa" initials="DB" userId="S::dbusa@fhi360.org::f83bd475-b5ef-49a4-aa3c-b458bfc6d835" providerId="AD"/>
  <p188:author id="{DC6FAB7F-92C1-7F19-3D52-C73566CC20A9}" name="Dylan Busa" initials="DB" userId="S::DBusa@fhi360.org::f83bd475-b5ef-49a4-aa3c-b458bfc6d835" providerId="AD"/>
  <p188:author id="{E7F101F3-03A8-4B9C-E381-66C7D5EEF83C}" name="Jessica Baker" initials="JB" userId="S::JeBaker@fhi360.org::ec6199f2-1393-4d61-bf43-949919d0f5d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CB9"/>
    <a:srgbClr val="002D5D"/>
    <a:srgbClr val="DBE2E9"/>
    <a:srgbClr val="00BF6F"/>
    <a:srgbClr val="FFC72C"/>
    <a:srgbClr val="FE5000"/>
    <a:srgbClr val="D1DAE3"/>
    <a:srgbClr val="FFFFFF"/>
    <a:srgbClr val="EFF3F7"/>
    <a:srgbClr val="EEF2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9012ECD-51FC-41F1-AA8D-1B2483CD663E}">
  <a:tblStyle styleId="{0817EA92-75D0-4044-A80A-286907CE0DDB}" styleName="Custom Table Style">
    <a:wholeTbl>
      <a:tcTxStyle>
        <a:fontRef idx="minor">
          <a:scrgbClr r="30" g="47" b="70"/>
        </a:fontRef>
        <a:schemeClr val="tx1"/>
      </a:tcTxStyle>
      <a:tcStyle>
        <a:tcBdr>
          <a:left>
            <a:lnRef idx="2">
              <a:schemeClr val="accent1"/>
            </a:lnRef>
          </a:left>
          <a:right>
            <a:lnRef idx="2">
              <a:schemeClr val="accent1"/>
            </a:lnRef>
          </a:right>
          <a:top>
            <a:lnRef idx="2">
              <a:schemeClr val="accent1"/>
            </a:lnRef>
          </a:top>
          <a:bottom>
            <a:lnRef idx="2">
              <a:schemeClr val="accent1"/>
            </a:lnRef>
          </a:bottom>
          <a:insideH>
            <a:lnRef idx="2">
              <a:schemeClr val="accent1"/>
            </a:lnRef>
          </a:insideH>
          <a:insideV>
            <a:lnRef idx="2">
              <a:schemeClr val="accent1"/>
            </a:lnRef>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2"/>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98"/>
  </p:normalViewPr>
  <p:slideViewPr>
    <p:cSldViewPr snapToGrid="0">
      <p:cViewPr varScale="1">
        <p:scale>
          <a:sx n="97" d="100"/>
          <a:sy n="97" d="100"/>
        </p:scale>
        <p:origin x="1160" y="496"/>
      </p:cViewPr>
      <p:guideLst>
        <p:guide pos="3840"/>
        <p:guide orient="horz" pos="3456"/>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notesMaster" Target="notesMasters/notesMaster1.xml"/><Relationship Id="rId79" Type="http://schemas.openxmlformats.org/officeDocument/2006/relationships/font" Target="fonts/font4.fntdata"/><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font" Target="fonts/font2.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font" Target="fonts/font5.fntdata"/><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handoutMaster" Target="handoutMasters/handoutMaster1.xml"/><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font" Target="fonts/font3.fntdata"/><Relationship Id="rId81" Type="http://schemas.openxmlformats.org/officeDocument/2006/relationships/font" Target="fonts/font6.fntdata"/><Relationship Id="rId86"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font" Target="fonts/font1.fntdata"/><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presProps" Target="presProps.xml"/></Relationships>
</file>

<file path=ppt/comments/modernComment_285_E6BF0612.xml><?xml version="1.0" encoding="utf-8"?>
<p188:cmLst xmlns:a="http://schemas.openxmlformats.org/drawingml/2006/main" xmlns:r="http://schemas.openxmlformats.org/officeDocument/2006/relationships" xmlns:p188="http://schemas.microsoft.com/office/powerpoint/2018/8/main">
  <p188:cm id="{F8A901A8-40E6-4F61-967D-711ADB653F79}" authorId="{E7F101F3-03A8-4B9C-E381-66C7D5EEF83C}" status="resolved" created="2022-10-28T19:14:45.021">
    <pc:sldMkLst xmlns:pc="http://schemas.microsoft.com/office/powerpoint/2013/main/command">
      <pc:docMk/>
      <pc:sldMk cId="3871278610" sldId="645"/>
    </pc:sldMkLst>
    <p188:txBody>
      <a:bodyPr/>
      <a:lstStyle/>
      <a:p>
        <a:r>
          <a:rPr lang="en-US"/>
          <a:t>Should go before slide 32?</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0AF74D3-3FF2-4B74-8218-0148BCBFB1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solidFill>
                <a:schemeClr val="accent2"/>
              </a:solidFill>
              <a:latin typeface="GE Inspira Sans" panose="020B0503060000000003" pitchFamily="34" charset="0"/>
            </a:endParaRPr>
          </a:p>
        </p:txBody>
      </p:sp>
      <p:sp>
        <p:nvSpPr>
          <p:cNvPr id="3" name="Date Placeholder 2">
            <a:extLst>
              <a:ext uri="{FF2B5EF4-FFF2-40B4-BE49-F238E27FC236}">
                <a16:creationId xmlns:a16="http://schemas.microsoft.com/office/drawing/2014/main" id="{0BC4009A-3455-4DED-BF01-333EF4E5105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77295C8-9BE0-4C5A-BDF3-7C8528A93814}" type="datetimeFigureOut">
              <a:rPr lang="en-US" smtClean="0">
                <a:solidFill>
                  <a:schemeClr val="accent2"/>
                </a:solidFill>
                <a:latin typeface="GE Inspira Sans" panose="020B0503060000000003" pitchFamily="34" charset="0"/>
              </a:rPr>
              <a:t>1/28/25</a:t>
            </a:fld>
            <a:endParaRPr lang="en-US">
              <a:solidFill>
                <a:schemeClr val="accent2"/>
              </a:solidFill>
              <a:latin typeface="GE Inspira Sans" panose="020B0503060000000003" pitchFamily="34" charset="0"/>
            </a:endParaRPr>
          </a:p>
        </p:txBody>
      </p:sp>
      <p:sp>
        <p:nvSpPr>
          <p:cNvPr id="4" name="Footer Placeholder 3">
            <a:extLst>
              <a:ext uri="{FF2B5EF4-FFF2-40B4-BE49-F238E27FC236}">
                <a16:creationId xmlns:a16="http://schemas.microsoft.com/office/drawing/2014/main" id="{722C611E-580F-4432-A731-28BEC4E7BB3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solidFill>
                <a:schemeClr val="accent2"/>
              </a:solidFill>
              <a:latin typeface="GE Inspira Sans" panose="020B0503060000000003" pitchFamily="34" charset="0"/>
            </a:endParaRPr>
          </a:p>
        </p:txBody>
      </p:sp>
      <p:sp>
        <p:nvSpPr>
          <p:cNvPr id="5" name="Slide Number Placeholder 4">
            <a:extLst>
              <a:ext uri="{FF2B5EF4-FFF2-40B4-BE49-F238E27FC236}">
                <a16:creationId xmlns:a16="http://schemas.microsoft.com/office/drawing/2014/main" id="{4F7A5A9D-20B3-4FE6-A209-072589C0541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F50FC0-A9B0-4414-A2EB-585880DEE440}" type="slidenum">
              <a:rPr lang="en-US" smtClean="0">
                <a:solidFill>
                  <a:schemeClr val="accent2"/>
                </a:solidFill>
                <a:latin typeface="GE Inspira Sans" panose="020B0503060000000003" pitchFamily="34" charset="0"/>
              </a:rPr>
              <a:t>‹#›</a:t>
            </a:fld>
            <a:endParaRPr lang="en-US">
              <a:solidFill>
                <a:schemeClr val="accent2"/>
              </a:solidFill>
              <a:latin typeface="GE Inspira Sans" panose="020B0503060000000003" pitchFamily="34" charset="0"/>
            </a:endParaRPr>
          </a:p>
        </p:txBody>
      </p:sp>
    </p:spTree>
    <p:extLst>
      <p:ext uri="{BB962C8B-B14F-4D97-AF65-F5344CB8AC3E}">
        <p14:creationId xmlns:p14="http://schemas.microsoft.com/office/powerpoint/2010/main" val="3428337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GE Inspira Sans" panose="020B0503060000000003" pitchFamily="34"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GE Inspira Sans" panose="020B0503060000000003" pitchFamily="34" charset="0"/>
              </a:defRPr>
            </a:lvl1pPr>
          </a:lstStyle>
          <a:p>
            <a:fld id="{2D5C7EC6-5906-354C-9EED-866C698B72A5}" type="datetimeFigureOut">
              <a:rPr lang="en-GB" smtClean="0"/>
              <a:pPr/>
              <a:t>28/01/2025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GE Inspira Sans" panose="020B0503060000000003" pitchFamily="34"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GE Inspira Sans" panose="020B0503060000000003" pitchFamily="34" charset="0"/>
              </a:defRPr>
            </a:lvl1pPr>
          </a:lstStyle>
          <a:p>
            <a:fld id="{2688F7FD-9963-504F-A0D1-464C24FD4C7C}" type="slidenum">
              <a:rPr lang="en-GB" smtClean="0"/>
              <a:pPr/>
              <a:t>‹#›</a:t>
            </a:fld>
            <a:endParaRPr lang="en-GB"/>
          </a:p>
        </p:txBody>
      </p:sp>
    </p:spTree>
    <p:extLst>
      <p:ext uri="{BB962C8B-B14F-4D97-AF65-F5344CB8AC3E}">
        <p14:creationId xmlns:p14="http://schemas.microsoft.com/office/powerpoint/2010/main" val="3822227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GE Inspira Sans" panose="020B0503060000000003" pitchFamily="34" charset="0"/>
        <a:ea typeface="+mn-ea"/>
        <a:cs typeface="+mn-cs"/>
      </a:defRPr>
    </a:lvl1pPr>
    <a:lvl2pPr marL="457200" algn="l" defTabSz="914400" rtl="0" eaLnBrk="1" latinLnBrk="0" hangingPunct="1">
      <a:defRPr sz="1200" kern="1200">
        <a:solidFill>
          <a:schemeClr val="tx1"/>
        </a:solidFill>
        <a:latin typeface="GE Inspira Sans" panose="020B0503060000000003" pitchFamily="34" charset="0"/>
        <a:ea typeface="+mn-ea"/>
        <a:cs typeface="+mn-cs"/>
      </a:defRPr>
    </a:lvl2pPr>
    <a:lvl3pPr marL="914400" algn="l" defTabSz="914400" rtl="0" eaLnBrk="1" latinLnBrk="0" hangingPunct="1">
      <a:defRPr sz="1200" kern="1200">
        <a:solidFill>
          <a:schemeClr val="tx1"/>
        </a:solidFill>
        <a:latin typeface="GE Inspira Sans" panose="020B0503060000000003" pitchFamily="34" charset="0"/>
        <a:ea typeface="+mn-ea"/>
        <a:cs typeface="+mn-cs"/>
      </a:defRPr>
    </a:lvl3pPr>
    <a:lvl4pPr marL="1371600" algn="l" defTabSz="914400" rtl="0" eaLnBrk="1" latinLnBrk="0" hangingPunct="1">
      <a:defRPr sz="1200" kern="1200">
        <a:solidFill>
          <a:schemeClr val="tx1"/>
        </a:solidFill>
        <a:latin typeface="GE Inspira Sans" panose="020B0503060000000003" pitchFamily="34" charset="0"/>
        <a:ea typeface="+mn-ea"/>
        <a:cs typeface="+mn-cs"/>
      </a:defRPr>
    </a:lvl4pPr>
    <a:lvl5pPr marL="1828800" algn="l" defTabSz="914400" rtl="0" eaLnBrk="1" latinLnBrk="0" hangingPunct="1">
      <a:defRPr sz="1200" kern="1200">
        <a:solidFill>
          <a:schemeClr val="tx1"/>
        </a:solidFill>
        <a:latin typeface="GE Inspira Sans" panose="020B05030600000000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youtube.com/watch?v=YlYEi0PgG1g"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youtube.com/watch?v=W1h5L_0rFz8"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s://www.youtube.com/watch?v=ttWhK-NO4g8"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ww.youtube.com/watch?v=4XenqN5Ib9o"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ww.docfizzix.com/topics/construction-tips/Mouse-Trap-Cars/%20for"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youtube.com/watch?v=TcUX6eNT2j4"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r4OWMSG4Ag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www.youtube.com/watch?v=V8eLdbKXGzk"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youtube.com/watch?v=-FOCpMAww28"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youtube.com/watch?v=Iwpi1Lm6dFo" TargetMode="External"/><Relationship Id="rId2" Type="http://schemas.openxmlformats.org/officeDocument/2006/relationships/slide" Target="../slides/slide67.xml"/><Relationship Id="rId1" Type="http://schemas.openxmlformats.org/officeDocument/2006/relationships/notesMaster" Target="../notesMasters/notesMaster1.xml"/><Relationship Id="rId4" Type="http://schemas.openxmlformats.org/officeDocument/2006/relationships/hyperlink" Target="https://biteable.com/blog/how-to-make-good-presentation/"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commons.wikimedia.org</a:t>
            </a:r>
            <a:r>
              <a:rPr lang="en-US" dirty="0"/>
              <a:t>/wiki/</a:t>
            </a:r>
            <a:r>
              <a:rPr lang="en-US" dirty="0" err="1"/>
              <a:t>File:Victor-Mousetrap.jpg</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2</a:t>
            </a:fld>
            <a:endParaRPr lang="en-GB" dirty="0"/>
          </a:p>
        </p:txBody>
      </p:sp>
    </p:spTree>
    <p:extLst>
      <p:ext uri="{BB962C8B-B14F-4D97-AF65-F5344CB8AC3E}">
        <p14:creationId xmlns:p14="http://schemas.microsoft.com/office/powerpoint/2010/main" val="3254139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Tell students that they will follow the engineering design process. If your students have never used the engineering design process before, hand out a copy of </a:t>
            </a:r>
            <a:r>
              <a:rPr lang="en-US" sz="1200" i="1"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rPr>
              <a:t>The Engineering Design Process</a:t>
            </a:r>
            <a:r>
              <a:rPr lang="en-US" sz="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to each team and take some time to explain the process and its steps.</a:t>
            </a:r>
            <a:endParaRPr lang="en-ZA" sz="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11</a:t>
            </a:fld>
            <a:endParaRPr lang="en-GB" dirty="0"/>
          </a:p>
        </p:txBody>
      </p:sp>
    </p:spTree>
    <p:extLst>
      <p:ext uri="{BB962C8B-B14F-4D97-AF65-F5344CB8AC3E}">
        <p14:creationId xmlns:p14="http://schemas.microsoft.com/office/powerpoint/2010/main" val="41306580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teams will compete in races against other teams: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An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endurance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race where prizes will be awarded for the vehicle that covers the greatest distance on a single ‘charge’.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speed</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race where prizes will be awarded for the fastest vehicle over a specific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12</a:t>
            </a:fld>
            <a:endParaRPr lang="en-GB" dirty="0"/>
          </a:p>
        </p:txBody>
      </p:sp>
    </p:spTree>
    <p:extLst>
      <p:ext uri="{BB962C8B-B14F-4D97-AF65-F5344CB8AC3E}">
        <p14:creationId xmlns:p14="http://schemas.microsoft.com/office/powerpoint/2010/main" val="1293232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teams will also present their vehicles to a public audience. This will also include them telling the story of their design, testing, and redesign process and presenting answers to the following questions:</a:t>
            </a: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85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problems related to friction did they encounter and how did they overcome these?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kind of wheels did they use? Why did they choose them?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total approximate elastic potential energy stored in their mousetrap?</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total mechanical advantage of their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work done by their vehicle in overcoming friction?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acceleration of their vehicle while under power?</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maximum velocity achieved by their mousetrap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did the theoretical distance their vehicle might have covered compare to the actual distance it covered and what was responsible for this difference?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force of friction acting in the opposite direction to the motion of their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overall efficiency of their vehicle in converting potential energy to kinetic energy? How might this be improved through additional optimization?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a:lnSpc>
                <a:spcPts val="1300"/>
              </a:lnSpc>
            </a:pPr>
            <a:r>
              <a:rPr lang="en-US" sz="1000" dirty="0">
                <a:solidFill>
                  <a:srgbClr val="002D5D"/>
                </a:solidFill>
                <a:effectLst/>
                <a:highlight>
                  <a:srgbClr val="FFFF00"/>
                </a:highligh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70510">
              <a:lnSpc>
                <a:spcPts val="1300"/>
              </a:lnSpc>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Teams must also be prepared to answer questions on their design and the process they followed from members of the audience.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a:lnSpc>
                <a:spcPts val="1300"/>
              </a:lnSpc>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indent="228600">
              <a:lnSpc>
                <a:spcPts val="1300"/>
              </a:lnSpc>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This presentation must be no more than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10 minutes</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indent="-228600">
              <a:lnSpc>
                <a:spcPts val="1300"/>
              </a:lnSpc>
              <a:buFont typeface="+mj-lt"/>
              <a:buAutoNum type="arabicPeriod"/>
            </a:pP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indent="-228600">
              <a:lnSpc>
                <a:spcPts val="1300"/>
              </a:lnSpc>
              <a:buFont typeface="+mj-lt"/>
              <a:buAutoNum type="arabicPeriod"/>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Encourage teams to take pictures, record videos, and keep detailed notes of what they do and how they do it throughout the challenge. All this media and information will be especially useful come time to create their presentation.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13</a:t>
            </a:fld>
            <a:endParaRPr lang="en-GB" dirty="0"/>
          </a:p>
        </p:txBody>
      </p:sp>
    </p:spTree>
    <p:extLst>
      <p:ext uri="{BB962C8B-B14F-4D97-AF65-F5344CB8AC3E}">
        <p14:creationId xmlns:p14="http://schemas.microsoft.com/office/powerpoint/2010/main" val="2540763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Start by facilitating a discussion with the group about what is needed to make an object move. Demonstrate this by having a student push a chair (or another object) across the floor. Say that to move the chair, the student must do work and to do work, the student needs to expend energy.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https://</a:t>
            </a:r>
            <a:r>
              <a:rPr lang="en-US" dirty="0" err="1"/>
              <a:t>www.shutterstock.com</a:t>
            </a:r>
            <a:r>
              <a:rPr lang="en-US" dirty="0"/>
              <a:t>/search/chair-race</a:t>
            </a:r>
          </a:p>
        </p:txBody>
      </p:sp>
      <p:sp>
        <p:nvSpPr>
          <p:cNvPr id="4" name="Slide Number Placeholder 3"/>
          <p:cNvSpPr>
            <a:spLocks noGrp="1"/>
          </p:cNvSpPr>
          <p:nvPr>
            <p:ph type="sldNum" sz="quarter" idx="5"/>
          </p:nvPr>
        </p:nvSpPr>
        <p:spPr/>
        <p:txBody>
          <a:bodyPr/>
          <a:lstStyle/>
          <a:p>
            <a:fld id="{2688F7FD-9963-504F-A0D1-464C24FD4C7C}" type="slidenum">
              <a:rPr lang="en-GB" smtClean="0"/>
              <a:pPr/>
              <a:t>15</a:t>
            </a:fld>
            <a:endParaRPr lang="en-GB" dirty="0"/>
          </a:p>
        </p:txBody>
      </p:sp>
    </p:spTree>
    <p:extLst>
      <p:ext uri="{BB962C8B-B14F-4D97-AF65-F5344CB8AC3E}">
        <p14:creationId xmlns:p14="http://schemas.microsoft.com/office/powerpoint/2010/main" val="2025527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Therefore, energy is defined as the “ability to do work”. The more work that must be done to move something, the more energy is needed.</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16</a:t>
            </a:fld>
            <a:endParaRPr lang="en-GB" dirty="0"/>
          </a:p>
        </p:txBody>
      </p:sp>
    </p:spTree>
    <p:extLst>
      <p:ext uri="{BB962C8B-B14F-4D97-AF65-F5344CB8AC3E}">
        <p14:creationId xmlns:p14="http://schemas.microsoft.com/office/powerpoint/2010/main" val="41707741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there are two main forms of energy – kinetic energy and potential energy.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Kinetic energy</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the energy of a moving object like a wrecking ball swinging into a house. It has kinetic energy enough to destroy a building. Demonstrate that a ball thrown through the air also has kinetic energy. If thrown at a window, it might have enough energy to break the window. Have the group give other everyday examples of things with kinetic energy.</a:t>
            </a:r>
            <a:endParaRPr lang="en-ZA" sz="1000" b="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b="1" dirty="0">
                <a:effectLst/>
              </a:rPr>
              <a:t>Potential energy</a:t>
            </a:r>
            <a:r>
              <a:rPr lang="en-US" dirty="0">
                <a:effectLst/>
              </a:rPr>
              <a:t> is the energy that is stored because of the position or arrangement of matter. An example is a stationary wrecking ball held above a car. It is not doing any work on the car but sure has the potential to do some work if released. This is called </a:t>
            </a:r>
            <a:r>
              <a:rPr lang="en-US" b="1" dirty="0">
                <a:effectLst/>
              </a:rPr>
              <a:t>gravitational potential energy</a:t>
            </a:r>
            <a:r>
              <a:rPr lang="en-US" dirty="0">
                <a:effectLst/>
              </a:rPr>
              <a:t> (the potential energy of an object because of its position in Earth’s gravitational field). Demonstrate that a ball held above the ground also has gravitational potential energy that get converted into kinetic energy when released. Other types of potential energy include:</a:t>
            </a:r>
            <a:r>
              <a:rPr lang="en-ZA" dirty="0">
                <a:effectLst/>
              </a:rPr>
              <a:t> </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17</a:t>
            </a:fld>
            <a:endParaRPr lang="en-GB" dirty="0"/>
          </a:p>
        </p:txBody>
      </p:sp>
    </p:spTree>
    <p:extLst>
      <p:ext uri="{BB962C8B-B14F-4D97-AF65-F5344CB8AC3E}">
        <p14:creationId xmlns:p14="http://schemas.microsoft.com/office/powerpoint/2010/main" val="1122535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Potential energy</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the energy that is stored because of the position or arrangement of matter. An example is a stationary wrecking ball held above a car. It is not doing any work on the car but sure has the potential to do some work if released. This is called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gravitational potential energy</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(the potential energy of an object because of its position in Earth’s gravitational field). Demonstrate that a ball held above the ground also has gravitational potential energy that get converted into kinetic energy when released. </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18</a:t>
            </a:fld>
            <a:endParaRPr lang="en-GB" dirty="0"/>
          </a:p>
        </p:txBody>
      </p:sp>
    </p:spTree>
    <p:extLst>
      <p:ext uri="{BB962C8B-B14F-4D97-AF65-F5344CB8AC3E}">
        <p14:creationId xmlns:p14="http://schemas.microsoft.com/office/powerpoint/2010/main" val="12387620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nSpc>
                <a:spcPts val="1300"/>
              </a:lnSpc>
              <a:spcBef>
                <a:spcPts val="600"/>
              </a:spcBef>
              <a:buFont typeface="+mj-lt"/>
              <a:buAutoNum type="arabi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Chemical potential energy</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the energy stored in the chemical bonds between atoms and molecules. Have the group give examples of everyday substances we use because of their chemical potential energy.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lvl="0" indent="-228600">
              <a:lnSpc>
                <a:spcPts val="1300"/>
              </a:lnSpc>
              <a:buFont typeface="+mj-lt"/>
              <a:buAutoNum type="arabi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Elastic potential energy</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the energy stored when an object, like a rubber band or spring is stretched or deformed. This energy is released when the object regains its normal shape. Have the group give other everyday examples of things able to store elastic potential energy.</a:t>
            </a:r>
            <a:endParaRPr lang="en-ZA" sz="1000" b="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lvl="0" indent="-228600">
              <a:lnSpc>
                <a:spcPts val="1300"/>
              </a:lnSpc>
              <a:buFont typeface="+mj-lt"/>
              <a:buAutoNum type="arabicPeriod"/>
              <a:tabLst>
                <a:tab pos="228600" algn="l"/>
                <a:tab pos="457200" algn="l"/>
              </a:tabLst>
            </a:pPr>
            <a:r>
              <a:rPr lang="en-US" b="1" dirty="0">
                <a:effectLst/>
              </a:rPr>
              <a:t>Electric (or electromagnetic) potential energy</a:t>
            </a:r>
            <a:r>
              <a:rPr lang="en-US" dirty="0">
                <a:effectLst/>
              </a:rPr>
              <a:t> is the energy stored because of a charged particle’s position in an electric field or its position relative to another charged particle. </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Demonstrate this by holding two opposite magnetic poles apart. </a:t>
            </a:r>
            <a:r>
              <a:rPr lang="en-US" dirty="0">
                <a:effectLst/>
              </a:rPr>
              <a:t>As soon as we let go, this potential energy is converted into the kinetic energy of the magnets as they move together.</a:t>
            </a:r>
            <a:r>
              <a:rPr lang="en-ZA" dirty="0">
                <a:effectLst/>
              </a:rPr>
              <a:t> </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19</a:t>
            </a:fld>
            <a:endParaRPr lang="en-GB" dirty="0"/>
          </a:p>
        </p:txBody>
      </p:sp>
    </p:spTree>
    <p:extLst>
      <p:ext uri="{BB962C8B-B14F-4D97-AF65-F5344CB8AC3E}">
        <p14:creationId xmlns:p14="http://schemas.microsoft.com/office/powerpoint/2010/main" val="35749098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read through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3</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in their workbooks and do the simple calculations on kinetic energy.</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20</a:t>
            </a:fld>
            <a:endParaRPr lang="en-GB" dirty="0"/>
          </a:p>
        </p:txBody>
      </p:sp>
    </p:spTree>
    <p:extLst>
      <p:ext uri="{BB962C8B-B14F-4D97-AF65-F5344CB8AC3E}">
        <p14:creationId xmlns:p14="http://schemas.microsoft.com/office/powerpoint/2010/main" val="12283227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Spend a few minutes reviewing the answers to the questions from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3</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in the student workbook with the group to make sure everyone understands how to work with the kinetic energy formula.</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21</a:t>
            </a:fld>
            <a:endParaRPr lang="en-GB" dirty="0"/>
          </a:p>
        </p:txBody>
      </p:sp>
    </p:spTree>
    <p:extLst>
      <p:ext uri="{BB962C8B-B14F-4D97-AF65-F5344CB8AC3E}">
        <p14:creationId xmlns:p14="http://schemas.microsoft.com/office/powerpoint/2010/main" val="536685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Start by asking the group to describe and explain what a battery is.</a:t>
            </a:r>
          </a:p>
          <a:p>
            <a:endParaRPr lang="en-US" sz="1800" dirty="0">
              <a:solidFill>
                <a:srgbClr val="002D5D"/>
              </a:solidFill>
              <a:effectLst/>
              <a:latin typeface="GE Inspira Sans" panose="020B0503060000000003" pitchFamily="34" charset="77"/>
              <a:cs typeface="Arial" panose="020B0604020202020204" pitchFamily="34" charset="0"/>
            </a:endParaRPr>
          </a:p>
          <a:p>
            <a:r>
              <a:rPr lang="en-US" dirty="0"/>
              <a:t>https://</a:t>
            </a:r>
            <a:r>
              <a:rPr lang="en-US" dirty="0" err="1"/>
              <a:t>www.engineersgarage.com</a:t>
            </a:r>
            <a:r>
              <a:rPr lang="en-US" dirty="0"/>
              <a:t>/introduction-batteries-their-types/</a:t>
            </a:r>
          </a:p>
        </p:txBody>
      </p:sp>
      <p:sp>
        <p:nvSpPr>
          <p:cNvPr id="4" name="Slide Number Placeholder 3"/>
          <p:cNvSpPr>
            <a:spLocks noGrp="1"/>
          </p:cNvSpPr>
          <p:nvPr>
            <p:ph type="sldNum" sz="quarter" idx="5"/>
          </p:nvPr>
        </p:nvSpPr>
        <p:spPr/>
        <p:txBody>
          <a:bodyPr/>
          <a:lstStyle/>
          <a:p>
            <a:fld id="{2688F7FD-9963-504F-A0D1-464C24FD4C7C}" type="slidenum">
              <a:rPr lang="en-GB" smtClean="0"/>
              <a:pPr/>
              <a:t>3</a:t>
            </a:fld>
            <a:endParaRPr lang="en-GB" dirty="0"/>
          </a:p>
        </p:txBody>
      </p:sp>
    </p:spTree>
    <p:extLst>
      <p:ext uri="{BB962C8B-B14F-4D97-AF65-F5344CB8AC3E}">
        <p14:creationId xmlns:p14="http://schemas.microsoft.com/office/powerpoint/2010/main" val="6279810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cars that use gasoline or petrol convert the chemical potential energy in the fuel into thermal energy in the cylinders which then gets converted into the kinetic energy of the pistons which ultimately turns the wheels and drives the car forward.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US"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www.wonderopolis.org</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/wonder/what-is-gasoline-made-of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US"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www.istockphoto.com</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/search/2/</a:t>
            </a:r>
            <a:r>
              <a:rPr lang="en-US"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image?phrase</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t>
            </a:r>
            <a:r>
              <a:rPr lang="en-US"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car+explosion</a:t>
            </a: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ZA"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www.kbb.com</a:t>
            </a: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/car-advice/horsepower-vs-torque/</a:t>
            </a: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23</a:t>
            </a:fld>
            <a:endParaRPr lang="en-GB" dirty="0"/>
          </a:p>
        </p:txBody>
      </p:sp>
    </p:spTree>
    <p:extLst>
      <p:ext uri="{BB962C8B-B14F-4D97-AF65-F5344CB8AC3E}">
        <p14:creationId xmlns:p14="http://schemas.microsoft.com/office/powerpoint/2010/main" val="3894317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In this challenge we need to find a way to convert the elastic potential energy of a mousetrap into the kinetic energy of the vehicle.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spcAft>
                <a:spcPts val="600"/>
              </a:spcAft>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read through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4</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and then answer the questions.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24</a:t>
            </a:fld>
            <a:endParaRPr lang="en-GB" dirty="0"/>
          </a:p>
        </p:txBody>
      </p:sp>
    </p:spTree>
    <p:extLst>
      <p:ext uri="{BB962C8B-B14F-4D97-AF65-F5344CB8AC3E}">
        <p14:creationId xmlns:p14="http://schemas.microsoft.com/office/powerpoint/2010/main" val="23802099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Go through the basic answers to the questions in Section 4 of the student workbook to make sure that everyone understands the basics of the laws of motion and friction. Here are some suggested answers for each question.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An object, such as a car, at rest will remain at rest unless an external force acts on it.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reason moving cars don’t keep moving is because friction (surface and fluid) is constantly converting kinetic energy of the vehicle into heat and sound.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If the engine of a car provides a force greater than friction (and air resistance), the car will accelerate and gain speed. The greater the net force, the greater the acceleration.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Unless the engine continues to provide a force greater than friction (and air resistance), a car will slow down and eventually stop.</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Cars that are lighter will experience greater acceleration than heavier cars when the same net force is applied to them, or will need a smaller net force to achieve the same acceleration.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smaller the force of friction a car experiences, the smaller the force needed to accelerate the car (or change its motion).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smaller the force of friction a car experiences, the less kinetic energy will be lost to heat and sound and the farther the car will travel with a given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25</a:t>
            </a:fld>
            <a:endParaRPr lang="en-GB" dirty="0"/>
          </a:p>
        </p:txBody>
      </p:sp>
    </p:spTree>
    <p:extLst>
      <p:ext uri="{BB962C8B-B14F-4D97-AF65-F5344CB8AC3E}">
        <p14:creationId xmlns:p14="http://schemas.microsoft.com/office/powerpoint/2010/main" val="2736624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students get into their teams and give each team its mousetrap for this challenge. Show students how to set and trigger the trap being very clear about the following safety rules: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leave the trap set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trigger the trap while holding it. Always lay it on a surface.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trigger the trap with your finger. Always use a pen, pencil or other object.</a:t>
            </a:r>
          </a:p>
          <a:p>
            <a:pPr marL="342900" lvl="0" indent="-342900">
              <a:lnSpc>
                <a:spcPts val="1300"/>
              </a:lnSpc>
              <a:spcBef>
                <a:spcPts val="600"/>
              </a:spcBef>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Allow teams to practice setting and triggering the trap a few times making sure that everyone adheres to the three safety rules.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Ask teams to describe how the trap closes when triggered. Does it move quickly or slowly? Is the elastic potential energy in the spring released quickly of slowly? How far does the trap arm move when closing?</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200" dirty="0">
                <a:effectLst/>
              </a:rPr>
              <a:t>Have teams set and trigger their traps and ask them what would happen if they somehow connected the trap arms directly to the wheels of their vehicles. What do they think would happen? How far would their vehicles travel. How effective would this approach be?</a:t>
            </a:r>
            <a:endParaRPr lang="en-ZA" sz="1200" dirty="0">
              <a:effectLst/>
            </a:endParaRPr>
          </a:p>
          <a:p>
            <a:pPr marL="342900" marR="0" lvl="0" indent="-342900" algn="l" defTabSz="914400" rtl="0" eaLnBrk="1" fontAlgn="auto" latinLnBrk="0" hangingPunct="1">
              <a:lnSpc>
                <a:spcPts val="1300"/>
              </a:lnSpc>
              <a:spcBef>
                <a:spcPts val="0"/>
              </a:spcBef>
              <a:spcAft>
                <a:spcPts val="0"/>
              </a:spcAft>
              <a:buClrTx/>
              <a:buSzTx/>
              <a:buFont typeface="+mj-lt"/>
              <a:buAutoNum type="arabicPeriod"/>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Ask the group if anyone has any suggestions about how the elastic potential energy stored in the mousetrap can be released in a more controlled manner over a longer period.</a:t>
            </a:r>
            <a:endPar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7200" lvl="1" indent="0">
              <a:lnSpc>
                <a:spcPts val="1300"/>
              </a:lnSpc>
              <a:spcAft>
                <a:spcPts val="600"/>
              </a:spcAft>
              <a:buFont typeface="+mj-lt"/>
              <a:buNone/>
              <a:tabLst>
                <a:tab pos="228600" algn="l"/>
                <a:tab pos="457200" algn="l"/>
              </a:tabLst>
            </a:pPr>
            <a:endPar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lvl="0" indent="0">
              <a:lnSpc>
                <a:spcPts val="1300"/>
              </a:lnSpc>
              <a:spcAft>
                <a:spcPts val="600"/>
              </a:spcAft>
              <a:buFont typeface="+mj-lt"/>
              <a:buNone/>
              <a:tabLst>
                <a:tab pos="228600" algn="l"/>
                <a:tab pos="457200" algn="l"/>
              </a:tabLst>
            </a:pP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ZA" sz="10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www.canr.msu.edu</a:t>
            </a: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/news/</a:t>
            </a:r>
            <a:r>
              <a:rPr lang="en-ZA" sz="10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safety_awareness_to_prevent_later_injuries_to_others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27</a:t>
            </a:fld>
            <a:endParaRPr lang="en-GB" dirty="0"/>
          </a:p>
        </p:txBody>
      </p:sp>
    </p:spTree>
    <p:extLst>
      <p:ext uri="{BB962C8B-B14F-4D97-AF65-F5344CB8AC3E}">
        <p14:creationId xmlns:p14="http://schemas.microsoft.com/office/powerpoint/2010/main" val="17871239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Play the video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The mighty mathematics of the lever</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(4:45) to the group that introduces and explains the concepts of levers.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28</a:t>
            </a:fld>
            <a:endParaRPr lang="en-GB" dirty="0"/>
          </a:p>
        </p:txBody>
      </p:sp>
    </p:spTree>
    <p:extLst>
      <p:ext uri="{BB962C8B-B14F-4D97-AF65-F5344CB8AC3E}">
        <p14:creationId xmlns:p14="http://schemas.microsoft.com/office/powerpoint/2010/main" val="27627087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Emphasize that levers do not violate the laws of physics. We know that</a:t>
                </a:r>
                <a:b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br>
                <a14:m>
                  <m:oMath xmlns:m="http://schemas.openxmlformats.org/officeDocument/2006/math">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𝑊</m:t>
                    </m:r>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m:t>
                    </m:r>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𝐹</m:t>
                    </m:r>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m:t>
                    </m:r>
                    <m:r>
                      <a:rPr lang="en-US" sz="18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𝑑</m:t>
                    </m:r>
                  </m:oMath>
                </a14:m>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If we extend the distance over which the force is applied to reduce the force, the total work is still the same. We have made a trade-off - reduced force but applied over a greater distance. Nothing is free!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Emphasize that levers do not violate the laws of physics. We know that</a:t>
                </a:r>
                <a:b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br>
                <a:r>
                  <a:rPr lang="en-US" sz="18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𝑊=𝐹×𝑑</a:t>
                </a:r>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If we extend the distance over which the force is applied to reduce the force, the total work is still the same. We have made a trade-off - reduced force but applied over a greater distance. Nothing is free!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5"/>
          </p:nvPr>
        </p:nvSpPr>
        <p:spPr/>
        <p:txBody>
          <a:bodyPr/>
          <a:lstStyle/>
          <a:p>
            <a:fld id="{2688F7FD-9963-504F-A0D1-464C24FD4C7C}" type="slidenum">
              <a:rPr lang="en-GB" smtClean="0"/>
              <a:pPr/>
              <a:t>29</a:t>
            </a:fld>
            <a:endParaRPr lang="en-GB" dirty="0"/>
          </a:p>
        </p:txBody>
      </p:sp>
    </p:spTree>
    <p:extLst>
      <p:ext uri="{BB962C8B-B14F-4D97-AF65-F5344CB8AC3E}">
        <p14:creationId xmlns:p14="http://schemas.microsoft.com/office/powerpoint/2010/main" val="14594602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Work through the numerical example of this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30</a:t>
            </a:fld>
            <a:endParaRPr lang="en-GB" dirty="0"/>
          </a:p>
        </p:txBody>
      </p:sp>
    </p:spTree>
    <p:extLst>
      <p:ext uri="{BB962C8B-B14F-4D97-AF65-F5344CB8AC3E}">
        <p14:creationId xmlns:p14="http://schemas.microsoft.com/office/powerpoint/2010/main" val="5281302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Explain that mechanical advantage is a measure of this trade-off and is the ratio of the output force to the input force. For a lever, it can also be expressed as the ratio of the distance of the input force from the fulcrum to the distance of the output force from the fulcrum.</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31</a:t>
            </a:fld>
            <a:endParaRPr lang="en-GB" dirty="0"/>
          </a:p>
        </p:txBody>
      </p:sp>
    </p:spTree>
    <p:extLst>
      <p:ext uri="{BB962C8B-B14F-4D97-AF65-F5344CB8AC3E}">
        <p14:creationId xmlns:p14="http://schemas.microsoft.com/office/powerpoint/2010/main" val="13478276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Simple machines - https://</a:t>
            </a:r>
            <a:r>
              <a:rPr lang="en-US" dirty="0" err="1"/>
              <a:t>www.generationgenius.com</a:t>
            </a:r>
            <a:r>
              <a:rPr lang="en-US" dirty="0"/>
              <a:t>/simple-machines-reading-material/ (fair use)</a:t>
            </a:r>
          </a:p>
        </p:txBody>
      </p:sp>
      <p:sp>
        <p:nvSpPr>
          <p:cNvPr id="4" name="Slide Number Placeholder 3"/>
          <p:cNvSpPr>
            <a:spLocks noGrp="1"/>
          </p:cNvSpPr>
          <p:nvPr>
            <p:ph type="sldNum" sz="quarter" idx="5"/>
          </p:nvPr>
        </p:nvSpPr>
        <p:spPr/>
        <p:txBody>
          <a:bodyPr/>
          <a:lstStyle/>
          <a:p>
            <a:fld id="{2688F7FD-9963-504F-A0D1-464C24FD4C7C}" type="slidenum">
              <a:rPr lang="en-GB" smtClean="0"/>
              <a:pPr/>
              <a:t>32</a:t>
            </a:fld>
            <a:endParaRPr lang="en-GB" dirty="0"/>
          </a:p>
        </p:txBody>
      </p:sp>
    </p:spTree>
    <p:extLst>
      <p:ext uri="{BB962C8B-B14F-4D97-AF65-F5344CB8AC3E}">
        <p14:creationId xmlns:p14="http://schemas.microsoft.com/office/powerpoint/2010/main" val="40059489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Explain that the distance can also be measured as the distance over which the input and output forces travel.</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33</a:t>
            </a:fld>
            <a:endParaRPr lang="en-GB" dirty="0"/>
          </a:p>
        </p:txBody>
      </p:sp>
    </p:spTree>
    <p:extLst>
      <p:ext uri="{BB962C8B-B14F-4D97-AF65-F5344CB8AC3E}">
        <p14:creationId xmlns:p14="http://schemas.microsoft.com/office/powerpoint/2010/main" val="525484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One of the most common definitions is that a battery is a device that converts stored chemical energy directly into electric energy by means of a chemical reaction. Show the group the variety of batteries you have on hand.</a:t>
            </a:r>
            <a:endParaRPr lang="en-US" dirty="0"/>
          </a:p>
          <a:p>
            <a:endParaRPr lang="en-US" dirty="0"/>
          </a:p>
          <a:p>
            <a:r>
              <a:rPr lang="en-US" dirty="0"/>
              <a:t>https://</a:t>
            </a:r>
            <a:r>
              <a:rPr lang="en-US" dirty="0" err="1"/>
              <a:t>www.officenational.com.au</a:t>
            </a:r>
            <a:r>
              <a:rPr lang="en-US" dirty="0"/>
              <a:t>/shop/</a:t>
            </a:r>
            <a:r>
              <a:rPr lang="en-US" dirty="0" err="1"/>
              <a:t>en</a:t>
            </a:r>
            <a:r>
              <a:rPr lang="en-US" dirty="0"/>
              <a:t>/</a:t>
            </a:r>
            <a:r>
              <a:rPr lang="en-US" dirty="0" err="1"/>
              <a:t>sba</a:t>
            </a:r>
            <a:r>
              <a:rPr lang="en-US" dirty="0"/>
              <a:t>/</a:t>
            </a:r>
            <a:r>
              <a:rPr lang="en-US" dirty="0" err="1"/>
              <a:t>duracell</a:t>
            </a:r>
            <a:r>
              <a:rPr lang="en-US" dirty="0"/>
              <a:t>-alkaline-battery-coppertop-d</a:t>
            </a:r>
          </a:p>
        </p:txBody>
      </p:sp>
      <p:sp>
        <p:nvSpPr>
          <p:cNvPr id="4" name="Slide Number Placeholder 3"/>
          <p:cNvSpPr>
            <a:spLocks noGrp="1"/>
          </p:cNvSpPr>
          <p:nvPr>
            <p:ph type="sldNum" sz="quarter" idx="5"/>
          </p:nvPr>
        </p:nvSpPr>
        <p:spPr/>
        <p:txBody>
          <a:bodyPr/>
          <a:lstStyle/>
          <a:p>
            <a:fld id="{2688F7FD-9963-504F-A0D1-464C24FD4C7C}" type="slidenum">
              <a:rPr lang="en-GB" smtClean="0"/>
              <a:pPr/>
              <a:t>4</a:t>
            </a:fld>
            <a:endParaRPr lang="en-GB" dirty="0"/>
          </a:p>
        </p:txBody>
      </p:sp>
    </p:spTree>
    <p:extLst>
      <p:ext uri="{BB962C8B-B14F-4D97-AF65-F5344CB8AC3E}">
        <p14:creationId xmlns:p14="http://schemas.microsoft.com/office/powerpoint/2010/main" val="1682939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Explain that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A mechanical advantage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greater than one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means that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The output force is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greater than</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the input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The output force travels a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smaller distance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than the input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A mechanical advantage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less than one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means that the output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The output force is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less than</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the input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spcAft>
                <a:spcPts val="600"/>
              </a:spcAft>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The output force travels a </a:t>
            </a: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greater distance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than the input force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34</a:t>
            </a:fld>
            <a:endParaRPr lang="en-GB" dirty="0"/>
          </a:p>
        </p:txBody>
      </p:sp>
    </p:spTree>
    <p:extLst>
      <p:ext uri="{BB962C8B-B14F-4D97-AF65-F5344CB8AC3E}">
        <p14:creationId xmlns:p14="http://schemas.microsoft.com/office/powerpoint/2010/main" val="16502021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we can arrange a lever with both arms on the same side of the pivot. The force at the end of the shorter arm would be greater than the force at the end of the longer arm but it would travel through a smaller distance.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ZA"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letstalkscience.ca</a:t>
            </a: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/educational-resources/backgrounders/simple-machines-levers</a:t>
            </a: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35</a:t>
            </a:fld>
            <a:endParaRPr lang="en-GB" dirty="0"/>
          </a:p>
        </p:txBody>
      </p:sp>
    </p:spTree>
    <p:extLst>
      <p:ext uri="{BB962C8B-B14F-4D97-AF65-F5344CB8AC3E}">
        <p14:creationId xmlns:p14="http://schemas.microsoft.com/office/powerpoint/2010/main" val="22999279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we can arrange a lever with both arms on the same side of the pivot. The force at the end of the shorter arm would be greater than the force at the end of the longer arm but it would travel through a smaller distance.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36</a:t>
            </a:fld>
            <a:endParaRPr lang="en-GB" dirty="0"/>
          </a:p>
        </p:txBody>
      </p:sp>
    </p:spTree>
    <p:extLst>
      <p:ext uri="{BB962C8B-B14F-4D97-AF65-F5344CB8AC3E}">
        <p14:creationId xmlns:p14="http://schemas.microsoft.com/office/powerpoint/2010/main" val="11970398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ts val="1300"/>
              </a:lnSpc>
              <a:spcBef>
                <a:spcPts val="600"/>
              </a:spcBef>
              <a:spcAft>
                <a:spcPts val="0"/>
              </a:spcAft>
              <a:buClrTx/>
              <a:buSzTx/>
              <a:buFont typeface="+mj-lt"/>
              <a:buNone/>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Give each team a wooden dowel or skewer, some cable ties or electrical tape and a ruler and ask them to work through the steps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5</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to explore how they can change the mechanical advantage of their mousetraps.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38</a:t>
            </a:fld>
            <a:endParaRPr lang="en-GB" dirty="0"/>
          </a:p>
        </p:txBody>
      </p:sp>
    </p:spTree>
    <p:extLst>
      <p:ext uri="{BB962C8B-B14F-4D97-AF65-F5344CB8AC3E}">
        <p14:creationId xmlns:p14="http://schemas.microsoft.com/office/powerpoint/2010/main" val="28817559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Go through the answers to the questions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5</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 student workbook, especially question 8. Do the calculation of the mechanical advantage based on the actual length of the mousetrap arm and dowels or skewers teams were working with.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685800" lvl="1" indent="-2286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Measure the length of your mousetrap spring arm in mm.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685800" lvl="1" indent="-2286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Calculate the length of the arc through which the mousetrap arm travels as it closes. Remember that the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circumference of a circle is </a:t>
                </a:r>
                <a14:m>
                  <m:oMath xmlns:m="http://schemas.openxmlformats.org/officeDocument/2006/math">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2</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𝜋</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𝑟</m:t>
                    </m:r>
                  </m:oMath>
                </a14:m>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where </a:t>
                </a:r>
                <a14:m>
                  <m:oMath xmlns:m="http://schemas.openxmlformats.org/officeDocument/2006/math">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oMath>
                </a14:m>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is the radius of the circle.</a:t>
                </a:r>
                <a:endParaRPr lang="en-ZA" sz="1000" b="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endParaRPr>
              </a:p>
              <a:p>
                <a:pPr marL="457200" lvl="1" indent="0">
                  <a:lnSpc>
                    <a:spcPts val="1300"/>
                  </a:lnSpc>
                  <a:buFont typeface="+mj-lt"/>
                  <a:buNone/>
                  <a:tabLst>
                    <a:tab pos="228600" algn="l"/>
                    <a:tab pos="457200" algn="l"/>
                  </a:tabLst>
                </a:pP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Note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some mousetraps do not operate over a full 180</a:t>
                </a:r>
                <a:r>
                  <a:rPr lang="en-US" sz="1000" baseline="30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o</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You may need to approximate the percentage of the semi-circle through which the arm does travel and multiply your answer by this amount. For example, if the arm travels through 90% of the semi-circle, multiply the answer by 0.9.</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14:m>
                  <m:oMathPara xmlns:m="http://schemas.openxmlformats.org/officeDocument/2006/math">
                    <m:oMathParaPr>
                      <m:jc m:val="centerGroup"/>
                    </m:oMathParaPr>
                    <m:oMath xmlns:m="http://schemas.openxmlformats.org/officeDocument/2006/math">
                      <m:sSub>
                        <m:sSub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sSubPr>
                        <m:e>
                          <m:r>
                            <m:rPr>
                              <m:sty m:val="p"/>
                            </m:rPr>
                            <a:rPr lang="en-US" sz="1000">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Circumference</m:t>
                          </m:r>
                        </m:e>
                        <m: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𝑠𝑒𝑚𝑖</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𝑐𝑖𝑟𝑐𝑙𝑒</m:t>
                          </m:r>
                        </m:sub>
                      </m:s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f>
                        <m:f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fPr>
                        <m:num>
                          <m:sSub>
                            <m:sSub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sSubPr>
                            <m:e>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𝐶𝑖𝑟𝑐𝑢𝑚𝑓𝑒𝑟𝑒𝑛𝑐𝑒</m:t>
                              </m:r>
                            </m:e>
                            <m: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𝑐𝑖𝑟𝑐𝑙𝑒</m:t>
                              </m:r>
                            </m:sub>
                          </m:sSub>
                        </m:num>
                        <m:den>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den>
                      </m:f>
                    </m:oMath>
                  </m:oMathPara>
                </a14:m>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14:m>
                  <m:oMathPara xmlns:m="http://schemas.openxmlformats.org/officeDocument/2006/math">
                    <m:oMathParaPr>
                      <m:jc m:val="centerGroup"/>
                    </m:oMathParaPr>
                    <m:oMath xmlns:m="http://schemas.openxmlformats.org/officeDocument/2006/math">
                      <m:sSub>
                        <m:sSub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sSubPr>
                        <m:e>
                          <m:r>
                            <m:rPr>
                              <m:sty m:val="p"/>
                            </m:rPr>
                            <a:rPr lang="en-US" sz="1000">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Circumference</m:t>
                          </m:r>
                        </m:e>
                        <m: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𝑠𝑒𝑚𝑖</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𝑐𝑖𝑟𝑐𝑙𝑒</m:t>
                          </m:r>
                        </m:sub>
                      </m:s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f>
                        <m:f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fPr>
                        <m:num>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𝜋</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num>
                        <m:den>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den>
                      </m:f>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𝜋</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oMath>
                  </m:oMathPara>
                </a14:m>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a:t>
                </a:r>
                <a:endPar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endParaRPr>
              </a:p>
              <a:p>
                <a:pPr marL="450215"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3.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If you connected the wheels of a vehicle directly to the mousetrap arm, what do you think would happen? How far would the vehicle travel?</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trap would snap shut very quickly, transferring its energy to the wheels very quickly. The wheels would accelerate rapidly but only for a very short period of time. It is likely that the wheels would just spin without driving the car forward very much, if at all.</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4.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Using the materials you have, create a device that will reduce the size of the output force and make it be applied over a greater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Teams should figure out that if they extend the length of the mousetrap arm, they will increase the distance (and hence) time over which the force is applied and also decrease the force applied to the wheels.</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5.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If you have not yet done so, connect your dowel or skewer to the mousetrap arm with the cable ties or electrical tape. Which arm, the original arm or the extended arm travels through a greater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extended arm travels through a greater distance. Encourage students to trace, on a piece of paper, the arcs made by the end of the original arm and the extended arm to see that this is the case.</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6.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Is the force greater at the end of the original arm or the extended arm? Why?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force is greater at the end of the original arm. The force at the end of the extended arm is being applied over a greater distance. For the work being done at both point to still be the same, the force must be reduced? Students should be able to feel this is the case by moving the trap from the end of the original arm and the end of the extended arm.</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7.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Measure the length of the extended arm and calculate the arc length through which the end travels.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14:m>
                  <m:oMathPara xmlns:m="http://schemas.openxmlformats.org/officeDocument/2006/math">
                    <m:oMathParaPr>
                      <m:jc m:val="centerGroup"/>
                    </m:oMathParaPr>
                    <m:oMath xmlns:m="http://schemas.openxmlformats.org/officeDocument/2006/math">
                      <m:sSub>
                        <m:sSub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sSubPr>
                        <m:e>
                          <m:r>
                            <m:rPr>
                              <m:sty m:val="p"/>
                            </m:rPr>
                            <a:rPr lang="en-US" sz="1000">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Circumference</m:t>
                          </m:r>
                        </m:e>
                        <m: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𝑠𝑒𝑚𝑖</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𝑐𝑖𝑟𝑐𝑙𝑒</m:t>
                          </m:r>
                        </m:sub>
                      </m:sSub>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f>
                        <m:fPr>
                          <m:ctrlPr>
                            <a:rPr lang="en-ZA"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ctrlPr>
                        </m:fPr>
                        <m:num>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𝜋</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num>
                        <m:den>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2</m:t>
                          </m:r>
                        </m:den>
                      </m:f>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𝜋</m:t>
                      </m:r>
                      <m:r>
                        <a:rPr lang="en-US" sz="1000" i="1">
                          <a:solidFill>
                            <a:srgbClr val="002D5D"/>
                          </a:solidFill>
                          <a:effectLst/>
                          <a:latin typeface="Cambria Math" panose="02040503050406030204" pitchFamily="18" charset="0"/>
                          <a:ea typeface="Yu Mincho" panose="02020400000000000000" pitchFamily="18" charset="-128"/>
                          <a:cs typeface="Arial" panose="020B0604020202020204" pitchFamily="34" charset="0"/>
                        </a:rPr>
                        <m:t>𝑟</m:t>
                      </m:r>
                    </m:oMath>
                  </m:oMathPara>
                </a14:m>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8.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We can think of the original arm as the input arm and the extended arm as the output arm.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Calculate the mechanical advantage of this simple machine.</a:t>
                </a:r>
                <a:endParaRPr lang="en-US" sz="1000" i="1" dirty="0">
                  <a:solidFill>
                    <a:srgbClr val="002D5D"/>
                  </a:solidFill>
                  <a:effectLst/>
                  <a:latin typeface="Cambria Math" panose="02040503050406030204" pitchFamily="18" charset="0"/>
                  <a:ea typeface="Calibri" panose="020F0502020204030204" pitchFamily="34" charset="0"/>
                  <a:cs typeface="Arial" panose="020B0604020202020204" pitchFamily="34" charset="0"/>
                </a:endParaRPr>
              </a:p>
              <a:p>
                <a:pPr marL="457200" lvl="1" indent="0">
                  <a:lnSpc>
                    <a:spcPts val="1300"/>
                  </a:lnSpc>
                  <a:buFont typeface="+mj-lt"/>
                  <a:buNone/>
                  <a:tabLst>
                    <a:tab pos="228600" algn="l"/>
                    <a:tab pos="457200" algn="l"/>
                  </a:tabLst>
                </a:pPr>
                <a14:m>
                  <m:oMathPara xmlns:m="http://schemas.openxmlformats.org/officeDocument/2006/math">
                    <m:oMathParaPr>
                      <m:jc m:val="centerGroup"/>
                    </m:oMathParaPr>
                    <m:oMath xmlns:m="http://schemas.openxmlformats.org/officeDocument/2006/math">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𝑀𝐴</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m:t>
                      </m:r>
                      <m:f>
                        <m:fPr>
                          <m:ctrlPr>
                            <a:rPr lang="en-ZA"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ctrlPr>
                        </m:fPr>
                        <m:num>
                          <m:sSub>
                            <m:sSubPr>
                              <m:ctrlPr>
                                <a:rPr lang="en-ZA"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ctrlPr>
                            </m:sSubPr>
                            <m:e>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𝑟</m:t>
                              </m:r>
                            </m:e>
                            <m:sub>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𝑜𝑟𝑖𝑔𝑖𝑛𝑎𝑙</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 </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𝑎𝑟𝑚</m:t>
                              </m:r>
                            </m:sub>
                          </m:sSub>
                        </m:num>
                        <m:den>
                          <m:sSub>
                            <m:sSubPr>
                              <m:ctrlPr>
                                <a:rPr lang="en-ZA"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ctrlPr>
                            </m:sSubPr>
                            <m:e>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𝑟</m:t>
                              </m:r>
                            </m:e>
                            <m:sub>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𝑒𝑥𝑡𝑒𝑛𝑑𝑒𝑑</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 </m:t>
                              </m:r>
                              <m:r>
                                <a:rPr lang="en-US" sz="1000" i="1">
                                  <a:solidFill>
                                    <a:srgbClr val="002D5D"/>
                                  </a:solidFill>
                                  <a:effectLst/>
                                  <a:latin typeface="Cambria Math" panose="02040503050406030204" pitchFamily="18" charset="0"/>
                                  <a:ea typeface="Calibri" panose="020F0502020204030204" pitchFamily="34" charset="0"/>
                                  <a:cs typeface="Arial" panose="020B0604020202020204" pitchFamily="34" charset="0"/>
                                </a:rPr>
                                <m:t>𝑎𝑟𝑚</m:t>
                              </m:r>
                            </m:sub>
                          </m:sSub>
                        </m:den>
                      </m:f>
                    </m:oMath>
                  </m:oMathPara>
                </a14:m>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7200" lvl="1"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9.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By creating this simple lever machine with a mechanical advantage less than one, we increase the distance through which the output force is applied while decreasing the magnitude of this output force. How will this help us design a better mousetrap vehicle?</a:t>
                </a:r>
              </a:p>
              <a:p>
                <a:pPr marL="457200" lvl="1"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It will reduce the force applied by the mousetrap to the wheels, preventing them from slipping and the vehicle wheel spinning. This reduced force is also applied over a greater distance meaning that we can drive the wheels for longer. While the vehicle will not accelerate very rapidly, it will travel much further overall.</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Go through the answers to the questions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5</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 student workbook, especially question 8. Do the calculation of the mechanical advantage based on the actual length of the mousetrap arm and dowels or skewers teams were working with.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685800" lvl="1" indent="-2286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Measure the length of your mousetrap spring arm in mm.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685800" lvl="1" indent="-2286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Calculate the length of the arc through which the mousetrap arm travels as it closes. Remember that the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circumference of a circle is </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2𝜋𝑟</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where </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𝑟</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is the radius of the circle.</a:t>
                </a:r>
                <a:endParaRPr lang="en-ZA" sz="1000" b="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endParaRPr>
              </a:p>
              <a:p>
                <a:pPr marL="457200" lvl="1" indent="0">
                  <a:lnSpc>
                    <a:spcPts val="1300"/>
                  </a:lnSpc>
                  <a:buFont typeface="+mj-lt"/>
                  <a:buNone/>
                  <a:tabLst>
                    <a:tab pos="228600" algn="l"/>
                    <a:tab pos="457200" algn="l"/>
                  </a:tabLst>
                </a:pPr>
                <a:r>
                  <a:rPr lang="en-US" sz="1000" b="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Note</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some mousetraps do not operate over a full 180</a:t>
                </a:r>
                <a:r>
                  <a:rPr lang="en-US" sz="1000" baseline="30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o</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You may need to approximate the percentage of the semi-circle through which the arm does travel and multiply your answer by this amount. For example, if the arm travels through 90% of the semi-circle, multiply the answer by 0.9.</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Circumference</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_(</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𝑠𝑒𝑚𝑖−𝑐𝑖𝑟𝑐𝑙𝑒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𝐶𝑖𝑟𝑐𝑢𝑚𝑓𝑒𝑟𝑒𝑛𝑐𝑒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〗_</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𝑐𝑖𝑟𝑐𝑙𝑒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Circumference</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_(</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𝑠𝑒𝑚𝑖−𝑐𝑖𝑟𝑐𝑙𝑒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=2𝜋𝑟</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2=𝜋𝑟</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 </a:t>
                </a:r>
                <a:endPar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endParaRPr>
              </a:p>
              <a:p>
                <a:pPr marL="450215"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3.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If you connected the wheels of a vehicle directly to the mousetrap arm, what do you think would happen? How far would the vehicle travel?</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trap would snap shut very quickly, transferring its energy to the wheels very quickly. The wheels would accelerate rapidly but only for a very short period of time. It is likely that the wheels would just spin without driving the car forward very much, if at all.</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4.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Using the materials you have, create a device that will reduce the size of the output force and make it be applied over a greater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Teams should figure out that if they extend the length of the mousetrap arm, they will increase the distance (and hence) time over which the force is applied and also decrease the force applied to the wheels.</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5.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If you have not yet done so, connect your dowel or skewer to the mousetrap arm with the cable ties or electrical tape. Which arm, the original arm or the extended arm travels through a greater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extended arm travels through a greater distance. Encourage students to trace, on a piece of paper, the arcs made by the end of the original arm and the extended arm to see that this is the case.</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6.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Is the force greater at the end of the original arm or the extended arm? Why?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force is greater at the end of the original arm. The force at the end of the extended arm is being applied over a greater distance. For the work being done at both point to still be the same, the force must be reduced? Students should be able to feel this is the case by moving the trap from the end of the original arm and the end of the extended arm.</a:t>
                </a:r>
                <a:endParaRPr lang="en-ZA"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i="1"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7.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Measure the length of the extended arm and calculate the arc length through which the end travels.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Circumference</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_(</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𝑠𝑒𝑚𝑖−𝑐𝑖𝑟𝑐𝑙𝑒</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=2𝜋𝑟</a:t>
                </a:r>
                <a:r>
                  <a:rPr lang="en-ZA"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a:t>
                </a:r>
                <a:r>
                  <a:rPr lang="en-US" sz="1000" i="0">
                    <a:solidFill>
                      <a:srgbClr val="002D5D"/>
                    </a:solidFill>
                    <a:effectLst/>
                    <a:latin typeface="Cambria Math" panose="02040503050406030204" pitchFamily="18" charset="0"/>
                    <a:ea typeface="Yu Mincho" panose="02020400000000000000" pitchFamily="18" charset="-128"/>
                    <a:cs typeface="Arial" panose="020B0604020202020204" pitchFamily="34" charset="0"/>
                  </a:rPr>
                  <a:t>2=𝜋𝑟</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0215"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8. </a:t>
                </a:r>
                <a:r>
                  <a:rPr lang="en-US" sz="1000" dirty="0">
                    <a:solidFill>
                      <a:srgbClr val="002D5D"/>
                    </a:solidFill>
                    <a:effectLst/>
                    <a:latin typeface="GE Inspira Sans" panose="020B0503060000000003" pitchFamily="34" charset="77"/>
                    <a:ea typeface="Yu Mincho" panose="02020400000000000000" pitchFamily="18" charset="-128"/>
                    <a:cs typeface="Arial" panose="020B0604020202020204" pitchFamily="34" charset="0"/>
                  </a:rPr>
                  <a:t>We can think of the original arm as the input arm and the extended arm as the output arm.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Calculate the mechanical advantage of this simple machine.</a:t>
                </a:r>
                <a:endParaRPr lang="en-US" sz="1000" i="1" dirty="0">
                  <a:solidFill>
                    <a:srgbClr val="002D5D"/>
                  </a:solidFill>
                  <a:effectLst/>
                  <a:latin typeface="Cambria Math" panose="02040503050406030204" pitchFamily="18" charset="0"/>
                  <a:ea typeface="Calibri" panose="020F0502020204030204" pitchFamily="34" charset="0"/>
                  <a:cs typeface="Arial" panose="020B0604020202020204" pitchFamily="34" charset="0"/>
                </a:endParaRPr>
              </a:p>
              <a:p>
                <a:pPr marL="457200" lvl="1" indent="0">
                  <a:lnSpc>
                    <a:spcPts val="1300"/>
                  </a:lnSpc>
                  <a:buFont typeface="+mj-lt"/>
                  <a:buNone/>
                  <a:tabLst>
                    <a:tab pos="228600" algn="l"/>
                    <a:tab pos="457200" algn="l"/>
                  </a:tabLst>
                </a:pP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𝑀𝐴=𝑟</a:t>
                </a:r>
                <a:r>
                  <a:rPr lang="en-ZA"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_(</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𝑜𝑟𝑖𝑔𝑖𝑛𝑎𝑙 𝑎𝑟𝑚</a:t>
                </a:r>
                <a:r>
                  <a:rPr lang="en-ZA"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𝑟</a:t>
                </a:r>
                <a:r>
                  <a:rPr lang="en-ZA"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_(</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𝑒𝑥𝑡𝑒𝑛𝑑𝑒𝑑 𝑎𝑟𝑚</a:t>
                </a:r>
                <a:r>
                  <a:rPr lang="en-ZA"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a:t>
                </a:r>
                <a:r>
                  <a:rPr lang="en-US" sz="1000" i="0">
                    <a:solidFill>
                      <a:srgbClr val="002D5D"/>
                    </a:solidFill>
                    <a:effectLst/>
                    <a:latin typeface="Cambria Math" panose="02040503050406030204" pitchFamily="18" charset="0"/>
                    <a:ea typeface="Calibri" panose="020F0502020204030204" pitchFamily="34" charset="0"/>
                    <a:cs typeface="Arial" panose="020B0604020202020204" pitchFamily="34" charset="0"/>
                  </a:rPr>
                  <a:t> </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457200" lvl="1" indent="0">
                  <a:lnSpc>
                    <a:spcPts val="1300"/>
                  </a:lnSpc>
                  <a:buFont typeface="+mj-lt"/>
                  <a:buNone/>
                  <a:tabLst>
                    <a:tab pos="228600" algn="l"/>
                    <a:tab pos="457200" algn="l"/>
                  </a:tabLst>
                </a:pPr>
                <a:r>
                  <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9. </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By creating this simple lever machine with a mechanical advantage less than one, we increase the distance through which the output force is applied while decreasing the magnitude of this output force. How will this help us design a better mousetrap vehicle?</a:t>
                </a:r>
              </a:p>
              <a:p>
                <a:pPr marL="457200" lvl="1" indent="0">
                  <a:lnSpc>
                    <a:spcPts val="1300"/>
                  </a:lnSpc>
                  <a:buFont typeface="+mj-lt"/>
                  <a:buNone/>
                  <a:tabLst>
                    <a:tab pos="228600" algn="l"/>
                    <a:tab pos="457200" algn="l"/>
                  </a:tabLst>
                </a:pP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It will reduce the force applied by the mousetrap to the wheels, preventing them from slipping and the vehicle wheel spinning. This reduced force is also applied over a greater distance meaning that we can drive the wheels for longer. While the vehicle will not accelerate very rapidly, it will travel much further overall.</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mc:Fallback>
      </mc:AlternateContent>
      <p:sp>
        <p:nvSpPr>
          <p:cNvPr id="4" name="Slide Number Placeholder 3"/>
          <p:cNvSpPr>
            <a:spLocks noGrp="1"/>
          </p:cNvSpPr>
          <p:nvPr>
            <p:ph type="sldNum" sz="quarter" idx="5"/>
          </p:nvPr>
        </p:nvSpPr>
        <p:spPr/>
        <p:txBody>
          <a:bodyPr/>
          <a:lstStyle/>
          <a:p>
            <a:fld id="{2688F7FD-9963-504F-A0D1-464C24FD4C7C}" type="slidenum">
              <a:rPr lang="en-GB" smtClean="0"/>
              <a:pPr/>
              <a:t>39</a:t>
            </a:fld>
            <a:endParaRPr lang="en-GB" dirty="0"/>
          </a:p>
        </p:txBody>
      </p:sp>
    </p:spTree>
    <p:extLst>
      <p:ext uri="{BB962C8B-B14F-4D97-AF65-F5344CB8AC3E}">
        <p14:creationId xmlns:p14="http://schemas.microsoft.com/office/powerpoint/2010/main" val="17930130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Ask the group which other part of their vehicle design could help them achieve additional mechanical advantage to further reduce the magnitude of the output force but increase the distance over it acts?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spcAft>
                <a:spcPts val="600"/>
              </a:spcAft>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the same kind of mechanical advantage calculation can be done by comparing the radius of the axle to the radius of the wheels. The greater the difference, the greater the mechanical advantage (again, a reduction in force to gain a greater distance).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a:p>
            <a:endParaRPr lang="en-US" dirty="0"/>
          </a:p>
          <a:p>
            <a:r>
              <a:rPr lang="en-US" dirty="0"/>
              <a:t>https://</a:t>
            </a:r>
            <a:r>
              <a:rPr lang="en-US" dirty="0" err="1"/>
              <a:t>www.toppr.com</a:t>
            </a:r>
            <a:r>
              <a:rPr lang="en-US" dirty="0"/>
              <a:t>/ask/question/which-of-the-following-is-an-example-of-a-wheel-and-axle-that-make-work/</a:t>
            </a:r>
          </a:p>
        </p:txBody>
      </p:sp>
      <p:sp>
        <p:nvSpPr>
          <p:cNvPr id="4" name="Slide Number Placeholder 3"/>
          <p:cNvSpPr>
            <a:spLocks noGrp="1"/>
          </p:cNvSpPr>
          <p:nvPr>
            <p:ph type="sldNum" sz="quarter" idx="5"/>
          </p:nvPr>
        </p:nvSpPr>
        <p:spPr/>
        <p:txBody>
          <a:bodyPr/>
          <a:lstStyle/>
          <a:p>
            <a:fld id="{2688F7FD-9963-504F-A0D1-464C24FD4C7C}" type="slidenum">
              <a:rPr lang="en-GB" smtClean="0"/>
              <a:pPr/>
              <a:t>40</a:t>
            </a:fld>
            <a:endParaRPr lang="en-GB" dirty="0"/>
          </a:p>
        </p:txBody>
      </p:sp>
    </p:spTree>
    <p:extLst>
      <p:ext uri="{BB962C8B-B14F-4D97-AF65-F5344CB8AC3E}">
        <p14:creationId xmlns:p14="http://schemas.microsoft.com/office/powerpoint/2010/main" val="16558671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spcAft>
                <a:spcPts val="600"/>
              </a:spcAft>
              <a:buFont typeface="+mj-lt"/>
              <a:buAutoNum type="arabicPeriod"/>
              <a:tabLst>
                <a:tab pos="228600" algn="l"/>
                <a:tab pos="457200" algn="l"/>
              </a:tabLst>
            </a:pPr>
            <a:r>
              <a:rPr lang="en-US" dirty="0">
                <a:effectLst/>
              </a:rPr>
              <a:t>Review the Engineering Design Process again and explain that the group is now ready to start generating possible solutions. They will start out generating as many different ideas as possible before evaluating these and deciding which one they will try first. Emphasize again that teams are welcome to return to any of the previous steps to understand the problem more clearly or gather additional information.</a:t>
            </a:r>
            <a:endParaRPr lang="en-ZA" dirty="0">
              <a:effectLst/>
            </a:endParaRPr>
          </a:p>
          <a:p>
            <a:pPr marL="342900" lvl="0" indent="-342900">
              <a:lnSpc>
                <a:spcPts val="1300"/>
              </a:lnSpc>
              <a:spcAft>
                <a:spcPts val="600"/>
              </a:spcAft>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Watch the videos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d.school brainstorming rules</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(2:31) and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4"/>
              </a:rPr>
              <a:t>how NOT to brainstorm</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(1:17).</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42</a:t>
            </a:fld>
            <a:endParaRPr lang="en-GB" dirty="0"/>
          </a:p>
        </p:txBody>
      </p:sp>
    </p:spTree>
    <p:extLst>
      <p:ext uri="{BB962C8B-B14F-4D97-AF65-F5344CB8AC3E}">
        <p14:creationId xmlns:p14="http://schemas.microsoft.com/office/powerpoint/2010/main" val="8685723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43</a:t>
            </a:fld>
            <a:endParaRPr lang="en-GB" dirty="0"/>
          </a:p>
        </p:txBody>
      </p:sp>
    </p:spTree>
    <p:extLst>
      <p:ext uri="{BB962C8B-B14F-4D97-AF65-F5344CB8AC3E}">
        <p14:creationId xmlns:p14="http://schemas.microsoft.com/office/powerpoint/2010/main" val="46822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GE Inspira Sans" panose="020B0503060000000003" pitchFamily="34" charset="0"/>
                <a:ea typeface="+mn-ea"/>
                <a:cs typeface="+mn-cs"/>
              </a:rPr>
              <a:t>Now ask students to first spend a few moments completing </a:t>
            </a:r>
            <a:r>
              <a:rPr lang="en-US" sz="1200" b="1" kern="1200" dirty="0">
                <a:solidFill>
                  <a:schemeClr val="tx1"/>
                </a:solidFill>
                <a:effectLst/>
                <a:latin typeface="GE Inspira Sans" panose="020B0503060000000003" pitchFamily="34" charset="0"/>
                <a:ea typeface="+mn-ea"/>
                <a:cs typeface="+mn-cs"/>
              </a:rPr>
              <a:t>Section 6</a:t>
            </a:r>
            <a:r>
              <a:rPr lang="en-US" sz="1200" kern="1200" dirty="0">
                <a:solidFill>
                  <a:schemeClr val="tx1"/>
                </a:solidFill>
                <a:effectLst/>
                <a:latin typeface="GE Inspira Sans" panose="020B0503060000000003" pitchFamily="34" charset="0"/>
                <a:ea typeface="+mn-ea"/>
                <a:cs typeface="+mn-cs"/>
              </a:rPr>
              <a:t> in their workbooks where they create their own list of brainstorming ‘do’s and don’ts’. Have students share their ideas with the whole group while you compile a master list. Make sure you get at least the following onto the list:</a:t>
            </a:r>
            <a:endParaRPr lang="en-ZA" sz="1200" kern="1200" dirty="0">
              <a:solidFill>
                <a:schemeClr val="tx1"/>
              </a:solidFill>
              <a:effectLst/>
              <a:latin typeface="GE Inspira Sans" panose="020B0503060000000003" pitchFamily="34" charset="0"/>
              <a:ea typeface="+mn-ea"/>
              <a:cs typeface="+mn-cs"/>
            </a:endParaRP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Value all ideas, even the crazy ones</a:t>
            </a:r>
            <a:endParaRPr lang="en-ZA" sz="1200" kern="1200" dirty="0">
              <a:solidFill>
                <a:schemeClr val="tx1"/>
              </a:solidFill>
              <a:effectLst/>
              <a:latin typeface="GE Inspira Sans" panose="020B0503060000000003" pitchFamily="34" charset="0"/>
              <a:ea typeface="+mn-ea"/>
              <a:cs typeface="+mn-cs"/>
            </a:endParaRP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Build off other ideas</a:t>
            </a: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Defer judgement</a:t>
            </a:r>
            <a:endParaRPr lang="en-ZA" sz="1200" kern="1200" dirty="0">
              <a:solidFill>
                <a:schemeClr val="tx1"/>
              </a:solidFill>
              <a:effectLst/>
              <a:latin typeface="GE Inspira Sans" panose="020B0503060000000003" pitchFamily="34" charset="0"/>
              <a:ea typeface="+mn-ea"/>
              <a:cs typeface="+mn-cs"/>
            </a:endParaRP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Aim for quantity over quality</a:t>
            </a:r>
            <a:endParaRPr lang="en-ZA" sz="1200" kern="1200" dirty="0">
              <a:solidFill>
                <a:schemeClr val="tx1"/>
              </a:solidFill>
              <a:effectLst/>
              <a:latin typeface="GE Inspira Sans" panose="020B0503060000000003" pitchFamily="34" charset="0"/>
              <a:ea typeface="+mn-ea"/>
              <a:cs typeface="+mn-cs"/>
            </a:endParaRPr>
          </a:p>
          <a:p>
            <a:pPr marL="228600" lvl="0" indent="-228600">
              <a:buFont typeface="+mj-lt"/>
              <a:buAutoNum type="arabicPeriod"/>
            </a:pPr>
            <a:r>
              <a:rPr lang="en-US" sz="1200" kern="1200" dirty="0">
                <a:solidFill>
                  <a:schemeClr val="tx1"/>
                </a:solidFill>
                <a:effectLst/>
                <a:latin typeface="GE Inspira Sans" panose="020B0503060000000003" pitchFamily="34" charset="0"/>
                <a:ea typeface="+mn-ea"/>
                <a:cs typeface="+mn-cs"/>
              </a:rPr>
              <a:t>Listen to each other</a:t>
            </a:r>
            <a:endParaRPr lang="en-ZA" sz="1200" kern="1200" dirty="0">
              <a:solidFill>
                <a:schemeClr val="tx1"/>
              </a:solidFill>
              <a:effectLst/>
              <a:latin typeface="GE Inspira Sans" panose="020B0503060000000003"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44</a:t>
            </a:fld>
            <a:endParaRPr lang="en-GB" dirty="0"/>
          </a:p>
        </p:txBody>
      </p:sp>
    </p:spTree>
    <p:extLst>
      <p:ext uri="{BB962C8B-B14F-4D97-AF65-F5344CB8AC3E}">
        <p14:creationId xmlns:p14="http://schemas.microsoft.com/office/powerpoint/2010/main" val="32598257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ts val="1300"/>
              </a:lnSpc>
              <a:spcBef>
                <a:spcPts val="600"/>
              </a:spcBef>
              <a:spcAft>
                <a:spcPts val="0"/>
              </a:spcAft>
              <a:buClrTx/>
              <a:buSzTx/>
              <a:buFont typeface="+mj-lt"/>
              <a:buNone/>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 teams start the design process, have them work through the notes and resources available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7</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This section will give them many helpful hints and tips.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45</a:t>
            </a:fld>
            <a:endParaRPr lang="en-GB" dirty="0"/>
          </a:p>
        </p:txBody>
      </p:sp>
    </p:spTree>
    <p:extLst>
      <p:ext uri="{BB962C8B-B14F-4D97-AF65-F5344CB8AC3E}">
        <p14:creationId xmlns:p14="http://schemas.microsoft.com/office/powerpoint/2010/main" val="2956772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Now ask the group what they think the world’s biggest battery is. Where is it? What does it look like? How much power can it store?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a:t>
            </a:fld>
            <a:endParaRPr lang="en-GB" dirty="0"/>
          </a:p>
        </p:txBody>
      </p:sp>
    </p:spTree>
    <p:extLst>
      <p:ext uri="{BB962C8B-B14F-4D97-AF65-F5344CB8AC3E}">
        <p14:creationId xmlns:p14="http://schemas.microsoft.com/office/powerpoint/2010/main" val="23662945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spcAft>
                <a:spcPts val="600"/>
              </a:spcAft>
              <a:buFont typeface="+mj-lt"/>
              <a:buAutoNum type="arabicPeriod"/>
              <a:tabLst>
                <a:tab pos="228600" algn="l"/>
                <a:tab pos="457200" algn="l"/>
              </a:tabLst>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brainstorm and generate different possible design ideas for their mousetrap vehicles.</a:t>
            </a:r>
          </a:p>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 students think about their designs, have them consider the following questions: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energy stored in the spring be used to turn the vehicle’s wheels?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energy stored in the spring be released in a slow and controlled manner?</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friction experienced by the vehicle be reduced?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enough traction between the wheels and the ground be created so that the wheels don’t just spin without the vehicle moving forward?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we ensure the vehicle travels in a straight line?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lever length to use?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will the mass of the vehicle affect its performance?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size of wheel to use?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will the mass of the wheels affect the vehicle’s performance?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Are you going to use a front or rear wheel drive design?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material to use to attach your lever to your axle?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diameter of axle to use?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we ensure the vehicle travels in a straight line?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46</a:t>
            </a:fld>
            <a:endParaRPr lang="en-GB" dirty="0"/>
          </a:p>
        </p:txBody>
      </p:sp>
    </p:spTree>
    <p:extLst>
      <p:ext uri="{BB962C8B-B14F-4D97-AF65-F5344CB8AC3E}">
        <p14:creationId xmlns:p14="http://schemas.microsoft.com/office/powerpoint/2010/main" val="6028894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to express their ideas in words and sketches and generate multiple different ideas (they can use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8</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in their workbooks to capture these).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https://</a:t>
            </a:r>
            <a:r>
              <a:rPr lang="en-ZA" sz="1800" dirty="0" err="1">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za.pinterest.com</a:t>
            </a:r>
            <a:r>
              <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/pin/hand-drawn-idea-concept--529173024952906450/</a:t>
            </a: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47</a:t>
            </a:fld>
            <a:endParaRPr lang="en-GB" dirty="0"/>
          </a:p>
        </p:txBody>
      </p:sp>
    </p:spTree>
    <p:extLst>
      <p:ext uri="{BB962C8B-B14F-4D97-AF65-F5344CB8AC3E}">
        <p14:creationId xmlns:p14="http://schemas.microsoft.com/office/powerpoint/2010/main" val="26134664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ts val="1300"/>
              </a:lnSpc>
              <a:spcBef>
                <a:spcPts val="600"/>
              </a:spcBef>
              <a:spcAft>
                <a:spcPts val="0"/>
              </a:spcAft>
              <a:buClrTx/>
              <a:buSzTx/>
              <a:buFont typeface="+mj-lt"/>
              <a:buAutoNum type="arabicPeriod"/>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Remind them that they are competing in two different races – an endurance race (the vehicle that travels the furthest) and a speed race (the vehicle that covers a set distance in the least time). Are they going to prioritize the needs of one race over the other or are they going to try and create a vehicle to take the overall title?</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48</a:t>
            </a:fld>
            <a:endParaRPr lang="en-GB" dirty="0"/>
          </a:p>
        </p:txBody>
      </p:sp>
    </p:spTree>
    <p:extLst>
      <p:ext uri="{BB962C8B-B14F-4D97-AF65-F5344CB8AC3E}">
        <p14:creationId xmlns:p14="http://schemas.microsoft.com/office/powerpoint/2010/main" val="20074494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use the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Decision Matrix</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tool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9</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to compare and evaluate the different ideas to choose the best one(s). Remind teams that if this idea does not work out as expected, they can revisit their decision matrix to choose a different idea or come up with a totally new approach.</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49</a:t>
            </a:fld>
            <a:endParaRPr lang="en-GB" dirty="0"/>
          </a:p>
        </p:txBody>
      </p:sp>
    </p:spTree>
    <p:extLst>
      <p:ext uri="{BB962C8B-B14F-4D97-AF65-F5344CB8AC3E}">
        <p14:creationId xmlns:p14="http://schemas.microsoft.com/office/powerpoint/2010/main" val="20402547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To conclude this stage of the design process, have each team produce a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design brief</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which describes their chosen design by completing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10</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in their workbooks. The design brief includes: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design statement – a brief description of the chosen design solution.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set of detailed annotated sketches which describe the materials to be used, the important features of the design, how it will be constructed and an explanation of how it will work.</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materials list.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50</a:t>
            </a:fld>
            <a:endParaRPr lang="en-GB" dirty="0"/>
          </a:p>
        </p:txBody>
      </p:sp>
    </p:spTree>
    <p:extLst>
      <p:ext uri="{BB962C8B-B14F-4D97-AF65-F5344CB8AC3E}">
        <p14:creationId xmlns:p14="http://schemas.microsoft.com/office/powerpoint/2010/main" val="1411508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51</a:t>
            </a:fld>
            <a:endParaRPr lang="en-GB" dirty="0"/>
          </a:p>
        </p:txBody>
      </p:sp>
    </p:spTree>
    <p:extLst>
      <p:ext uri="{BB962C8B-B14F-4D97-AF65-F5344CB8AC3E}">
        <p14:creationId xmlns:p14="http://schemas.microsoft.com/office/powerpoint/2010/main" val="12908745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Review the Engineering Design Process again and explain that the group is now ready to build its first </a:t>
            </a:r>
            <a:r>
              <a:rPr lang="en-US" b="1" dirty="0">
                <a:effectLst/>
              </a:rPr>
              <a:t>prototype</a:t>
            </a:r>
            <a:r>
              <a:rPr lang="en-US" dirty="0">
                <a:effectLst/>
              </a:rPr>
              <a:t>. Watch the video called </a:t>
            </a:r>
            <a:r>
              <a:rPr lang="en-US" sz="1200" i="1" u="none" strike="noStrike" kern="1200" dirty="0">
                <a:solidFill>
                  <a:schemeClr val="tx1"/>
                </a:solidFill>
                <a:effectLst/>
                <a:latin typeface="GE Inspira Sans" panose="020B0503060000000003" pitchFamily="34" charset="0"/>
                <a:ea typeface="+mn-ea"/>
                <a:cs typeface="+mn-cs"/>
                <a:hlinkClick r:id="rId3"/>
              </a:rPr>
              <a:t>What is a Prototype?</a:t>
            </a:r>
            <a:r>
              <a:rPr lang="en-US" dirty="0">
                <a:effectLst/>
              </a:rPr>
              <a:t> (4:11) and then discuss the main features of a prototype. Explain that prototypes are used by engineers to test different ideas in the real world and to find out as quickly and cheaply which ideas work best. Explain that prototypes can be used to test one or more features of design.</a:t>
            </a:r>
            <a:endParaRPr lang="en-ZA" dirty="0">
              <a:effectLst/>
            </a:endParaRPr>
          </a:p>
          <a:p>
            <a:endParaRPr lang="en-ZA"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Emphasize again that teams are welcome to return to any of the previous steps of the design process if they need to.</a:t>
            </a:r>
            <a:endParaRPr lang="en-ZA" dirty="0">
              <a:effectLst/>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52</a:t>
            </a:fld>
            <a:endParaRPr lang="en-GB" dirty="0"/>
          </a:p>
        </p:txBody>
      </p:sp>
    </p:spTree>
    <p:extLst>
      <p:ext uri="{BB962C8B-B14F-4D97-AF65-F5344CB8AC3E}">
        <p14:creationId xmlns:p14="http://schemas.microsoft.com/office/powerpoint/2010/main" val="8221833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students split into their teams to build their prototype vehicle. As teams work, remind them to refer to the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Mouse Trap Cars: Construction Tips</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website for all sorts of design and construction tips.</a:t>
            </a:r>
            <a:r>
              <a:rPr lang="en-ZA" dirty="0">
                <a:effectLst/>
              </a:rPr>
              <a:t> </a:t>
            </a:r>
            <a:endParaRPr lang="en-US" dirty="0"/>
          </a:p>
          <a:p>
            <a:endParaRPr lang="en-US" dirty="0"/>
          </a:p>
          <a:p>
            <a:r>
              <a:rPr lang="en-US" dirty="0"/>
              <a:t>https://</a:t>
            </a:r>
            <a:r>
              <a:rPr lang="en-US" dirty="0" err="1"/>
              <a:t>techcommunity.microsoft.com</a:t>
            </a:r>
            <a:r>
              <a:rPr lang="en-US" dirty="0"/>
              <a:t>/t5/azure-developer-community-blog/build-build-build-and-build-some-more-with-team-build/</a:t>
            </a:r>
            <a:r>
              <a:rPr lang="en-US" dirty="0" err="1"/>
              <a:t>ba</a:t>
            </a:r>
            <a:r>
              <a:rPr lang="en-US" dirty="0"/>
              <a:t>-p/335676</a:t>
            </a:r>
          </a:p>
        </p:txBody>
      </p:sp>
      <p:sp>
        <p:nvSpPr>
          <p:cNvPr id="4" name="Slide Number Placeholder 3"/>
          <p:cNvSpPr>
            <a:spLocks noGrp="1"/>
          </p:cNvSpPr>
          <p:nvPr>
            <p:ph type="sldNum" sz="quarter" idx="5"/>
          </p:nvPr>
        </p:nvSpPr>
        <p:spPr/>
        <p:txBody>
          <a:bodyPr/>
          <a:lstStyle/>
          <a:p>
            <a:fld id="{2688F7FD-9963-504F-A0D1-464C24FD4C7C}" type="slidenum">
              <a:rPr lang="en-GB" smtClean="0"/>
              <a:pPr/>
              <a:t>53</a:t>
            </a:fld>
            <a:endParaRPr lang="en-GB" dirty="0"/>
          </a:p>
        </p:txBody>
      </p:sp>
    </p:spTree>
    <p:extLst>
      <p:ext uri="{BB962C8B-B14F-4D97-AF65-F5344CB8AC3E}">
        <p14:creationId xmlns:p14="http://schemas.microsoft.com/office/powerpoint/2010/main" val="16577696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GE Inspira Sans" panose="020B0503060000000003" pitchFamily="34" charset="0"/>
                <a:ea typeface="+mn-ea"/>
                <a:cs typeface="+mn-cs"/>
              </a:rPr>
              <a:t>Remind teams that failures are to be expected as this is what prototypes are for. Watch the video called </a:t>
            </a:r>
            <a:r>
              <a:rPr lang="en-US" sz="1200" i="1" u="none" strike="noStrike" kern="1200" dirty="0">
                <a:solidFill>
                  <a:schemeClr val="tx1"/>
                </a:solidFill>
                <a:effectLst/>
                <a:latin typeface="GE Inspira Sans" panose="020B0503060000000003" pitchFamily="34" charset="0"/>
                <a:ea typeface="+mn-ea"/>
                <a:cs typeface="+mn-cs"/>
                <a:hlinkClick r:id="rId3"/>
              </a:rPr>
              <a:t>Succeed by Failing</a:t>
            </a:r>
            <a:r>
              <a:rPr lang="en-US" sz="1200" kern="1200" dirty="0">
                <a:solidFill>
                  <a:schemeClr val="tx1"/>
                </a:solidFill>
                <a:effectLst/>
                <a:latin typeface="GE Inspira Sans" panose="020B0503060000000003" pitchFamily="34" charset="0"/>
                <a:ea typeface="+mn-ea"/>
                <a:cs typeface="+mn-cs"/>
              </a:rPr>
              <a:t> (4:05) and discuss what the role of failure is in the design process. Discuss why it is important even if initial tests pass to keep testing and improving a design – a process called </a:t>
            </a:r>
            <a:r>
              <a:rPr lang="en-US" sz="1200" b="1" kern="1200" dirty="0">
                <a:solidFill>
                  <a:schemeClr val="tx1"/>
                </a:solidFill>
                <a:effectLst/>
                <a:latin typeface="GE Inspira Sans" panose="020B0503060000000003" pitchFamily="34" charset="0"/>
                <a:ea typeface="+mn-ea"/>
                <a:cs typeface="+mn-cs"/>
              </a:rPr>
              <a:t>optimization</a:t>
            </a:r>
            <a:r>
              <a:rPr lang="en-US" sz="1200" kern="1200" dirty="0">
                <a:solidFill>
                  <a:schemeClr val="tx1"/>
                </a:solidFill>
                <a:effectLst/>
                <a:latin typeface="GE Inspira Sans" panose="020B0503060000000003" pitchFamily="34" charset="0"/>
                <a:ea typeface="+mn-ea"/>
                <a:cs typeface="+mn-cs"/>
              </a:rPr>
              <a:t>. Refer to the examples of familiar products like smartphones, light bulbs or cars. Even though the first models may have worked just fine, these products have been continuously improved. Why?</a:t>
            </a:r>
            <a:endParaRPr lang="en-ZA" sz="1200" kern="1200" dirty="0">
              <a:solidFill>
                <a:schemeClr val="tx1"/>
              </a:solidFill>
              <a:effectLst/>
              <a:latin typeface="GE Inspira Sans" panose="020B0503060000000003" pitchFamily="34" charset="0"/>
              <a:ea typeface="+mn-ea"/>
              <a:cs typeface="+mn-cs"/>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55</a:t>
            </a:fld>
            <a:endParaRPr lang="en-GB" dirty="0"/>
          </a:p>
        </p:txBody>
      </p:sp>
    </p:spTree>
    <p:extLst>
      <p:ext uri="{BB962C8B-B14F-4D97-AF65-F5344CB8AC3E}">
        <p14:creationId xmlns:p14="http://schemas.microsoft.com/office/powerpoint/2010/main" val="23596286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Discuss the kinds of tests that teams may want to perform by reviewing the success criteria for the challenge and reminding teams that their vehicles will compete in two different races: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An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endurance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race to see which vehicle can cover the greatest distance on a single ‘charge’.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speed</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race to see which vehicle is fastest over a specific distance.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56</a:t>
            </a:fld>
            <a:endParaRPr lang="en-GB" dirty="0"/>
          </a:p>
        </p:txBody>
      </p:sp>
    </p:spTree>
    <p:extLst>
      <p:ext uri="{BB962C8B-B14F-4D97-AF65-F5344CB8AC3E}">
        <p14:creationId xmlns:p14="http://schemas.microsoft.com/office/powerpoint/2010/main" val="3388802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Play the video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The world's biggest battery looks nothing like a battery</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(5:15) which describes pumped hydro schemes as the world’s biggest batteries.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6</a:t>
            </a:fld>
            <a:endParaRPr lang="en-GB" dirty="0"/>
          </a:p>
        </p:txBody>
      </p:sp>
    </p:spTree>
    <p:extLst>
      <p:ext uri="{BB962C8B-B14F-4D97-AF65-F5344CB8AC3E}">
        <p14:creationId xmlns:p14="http://schemas.microsoft.com/office/powerpoint/2010/main" val="36508933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it is important that teams are structured in their testing approach. Therefore, encourage teams to test: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One part at a time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 rather than testing different wheels, body designs, or drive trains all at once, suggest that teams test each sub-system separately so that it is easier to discern the effects of different changes.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Different solutions to the same problem</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 teams should test multiple different approaches to the same problem before deciding on the best approach. If they are looking at how to improve traction, they should test a range of different wheel designs before settling. Some ideas may surprise them.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57</a:t>
            </a:fld>
            <a:endParaRPr lang="en-GB" dirty="0"/>
          </a:p>
        </p:txBody>
      </p:sp>
    </p:spTree>
    <p:extLst>
      <p:ext uri="{BB962C8B-B14F-4D97-AF65-F5344CB8AC3E}">
        <p14:creationId xmlns:p14="http://schemas.microsoft.com/office/powerpoint/2010/main" val="2929717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GE Inspira Sans" panose="020B0503060000000003" pitchFamily="34" charset="0"/>
                <a:ea typeface="+mn-ea"/>
                <a:cs typeface="+mn-cs"/>
              </a:rPr>
              <a:t>Have students split into their teams but before they do any testing have them think about the following questions in </a:t>
            </a:r>
            <a:r>
              <a:rPr lang="en-US" sz="1200" b="1" kern="1200" dirty="0">
                <a:solidFill>
                  <a:schemeClr val="tx1"/>
                </a:solidFill>
                <a:effectLst/>
                <a:latin typeface="GE Inspira Sans" panose="020B0503060000000003" pitchFamily="34" charset="0"/>
                <a:ea typeface="+mn-ea"/>
                <a:cs typeface="+mn-cs"/>
              </a:rPr>
              <a:t>Section 17</a:t>
            </a:r>
            <a:r>
              <a:rPr lang="en-US" sz="1200" kern="1200" dirty="0">
                <a:solidFill>
                  <a:schemeClr val="tx1"/>
                </a:solidFill>
                <a:effectLst/>
                <a:latin typeface="GE Inspira Sans" panose="020B0503060000000003" pitchFamily="34" charset="0"/>
                <a:ea typeface="+mn-ea"/>
                <a:cs typeface="+mn-cs"/>
              </a:rPr>
              <a:t> of their workbooks:</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What aspect(s) of their prototype will they test?</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How will they test? What testing procedure will they follow?</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What are their criteria for success? How will they know if their design works or not, or which parts of it need to be refined and/or redesigned?</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What data will they collect? How will they collect this data?</a:t>
            </a:r>
            <a:endParaRPr lang="en-ZA" sz="1200" kern="1200" dirty="0">
              <a:solidFill>
                <a:schemeClr val="tx1"/>
              </a:solidFill>
              <a:effectLst/>
              <a:latin typeface="GE Inspira Sans" panose="020B0503060000000003"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GE Inspira Sans" panose="020B0503060000000003" pitchFamily="34" charset="0"/>
                <a:ea typeface="+mn-ea"/>
                <a:cs typeface="+mn-cs"/>
              </a:rPr>
              <a:t>How will they analyze this data to draw accurate conclusions?</a:t>
            </a:r>
            <a:endParaRPr lang="en-ZA" sz="1200" kern="1200" dirty="0">
              <a:solidFill>
                <a:schemeClr val="tx1"/>
              </a:solidFill>
              <a:effectLst/>
              <a:latin typeface="GE Inspira Sans" panose="020B0503060000000003" pitchFamily="34" charset="0"/>
              <a:ea typeface="+mn-ea"/>
              <a:cs typeface="+mn-cs"/>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58</a:t>
            </a:fld>
            <a:endParaRPr lang="en-GB" dirty="0"/>
          </a:p>
        </p:txBody>
      </p:sp>
    </p:spTree>
    <p:extLst>
      <p:ext uri="{BB962C8B-B14F-4D97-AF65-F5344CB8AC3E}">
        <p14:creationId xmlns:p14="http://schemas.microsoft.com/office/powerpoint/2010/main" val="30347767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test their prototypes and collect and record their data. As they do, remind them that</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engineering design process is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iterative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not linear. This means that it is about gradual testing, refinement, and improvement. Therefore, it is necessary to revisit earlier steps in the process.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Failure</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is an essential part of the engineering design process. It is only through testing that we discover what works and how well it works. Never is a design perfect the first time.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59</a:t>
            </a:fld>
            <a:endParaRPr lang="en-GB" dirty="0"/>
          </a:p>
        </p:txBody>
      </p:sp>
    </p:spTree>
    <p:extLst>
      <p:ext uri="{BB962C8B-B14F-4D97-AF65-F5344CB8AC3E}">
        <p14:creationId xmlns:p14="http://schemas.microsoft.com/office/powerpoint/2010/main" val="20104376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Using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12</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have teams start to describe the results of their tests.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worked and what failed?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were the problems encountered?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can be improved, changed or modified?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Remind teams that they can use the decision matrix if they need to decide between different new or modified design options.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Inform teams that, based on the improvements or changes they would like to make, they need to either start collecting the materials they will need or update their materials list if they need you to obtain any of these materials.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spcAft>
                <a:spcPts val="600"/>
              </a:spcAft>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Also remind teams that they need to present their test data as part of their public presentations. Therefore, they need to record things like the total distance travelled or the total time travelled by different designs.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60</a:t>
            </a:fld>
            <a:endParaRPr lang="en-GB" dirty="0"/>
          </a:p>
        </p:txBody>
      </p:sp>
    </p:spTree>
    <p:extLst>
      <p:ext uri="{BB962C8B-B14F-4D97-AF65-F5344CB8AC3E}">
        <p14:creationId xmlns:p14="http://schemas.microsoft.com/office/powerpoint/2010/main" val="29219029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students split into their teams to make the necessary changes and refinements to their devices. For this design challenge you should expect teams to go through the design-test-redesign cycle about two to four times.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Have teams review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13</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for some additional handy troubleshooting hints.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342900" lvl="0" indent="-3429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Be aware of the following dynamics in some teams or individuals and intervene as required.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Aiming too high</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 some teams or individuals may wish to aim for perfection. Remind teams of the constraints of time and budget within which they are working and that, often, engineering is about finding the solution that best balances the criteria and constraints rather than the very best solution. This is sometimes termed ‘satisficing’ – the solution that meets the specifications and goals in an acceptably efficient and functional manner.</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Not aiming high enough</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 some teams or individuals may become demotivated or inclined to accept their very first design even if it does not adequately meet the criteria. Explain that the engineering design process is all about incremental improvement. Work with these teams to help them see how they can improve their designs and encourage them to keep pressing into the design process.</a:t>
            </a:r>
            <a:endParaRPr lang="en-ZA" sz="1000" kern="12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endParaRPr lang="en-ZA" sz="1200" kern="1200" dirty="0">
              <a:solidFill>
                <a:schemeClr val="tx1"/>
              </a:solidFill>
              <a:effectLst/>
              <a:latin typeface="GE Inspira Sans" panose="020B0503060000000003" pitchFamily="34" charset="0"/>
              <a:ea typeface="+mn-ea"/>
              <a:cs typeface="+mn-cs"/>
            </a:endParaRPr>
          </a:p>
          <a:p>
            <a:r>
              <a:rPr lang="en-ZA" sz="1200" kern="1200" dirty="0">
                <a:solidFill>
                  <a:schemeClr val="tx1"/>
                </a:solidFill>
                <a:effectLst/>
                <a:latin typeface="GE Inspira Sans" panose="020B0503060000000003" pitchFamily="34" charset="0"/>
                <a:ea typeface="+mn-ea"/>
                <a:cs typeface="+mn-cs"/>
              </a:rPr>
              <a:t>Image: https://</a:t>
            </a:r>
            <a:r>
              <a:rPr lang="en-ZA" sz="1200" kern="1200" dirty="0" err="1">
                <a:solidFill>
                  <a:schemeClr val="tx1"/>
                </a:solidFill>
                <a:effectLst/>
                <a:latin typeface="GE Inspira Sans" panose="020B0503060000000003" pitchFamily="34" charset="0"/>
                <a:ea typeface="+mn-ea"/>
                <a:cs typeface="+mn-cs"/>
              </a:rPr>
              <a:t>www.shutterstock.com</a:t>
            </a:r>
            <a:r>
              <a:rPr lang="en-ZA" sz="1200" kern="1200" dirty="0">
                <a:solidFill>
                  <a:schemeClr val="tx1"/>
                </a:solidFill>
                <a:effectLst/>
                <a:latin typeface="GE Inspira Sans" panose="020B0503060000000003" pitchFamily="34" charset="0"/>
                <a:ea typeface="+mn-ea"/>
                <a:cs typeface="+mn-cs"/>
              </a:rPr>
              <a:t>/search/redesigned</a:t>
            </a:r>
          </a:p>
        </p:txBody>
      </p:sp>
      <p:sp>
        <p:nvSpPr>
          <p:cNvPr id="4" name="Slide Number Placeholder 3"/>
          <p:cNvSpPr>
            <a:spLocks noGrp="1"/>
          </p:cNvSpPr>
          <p:nvPr>
            <p:ph type="sldNum" sz="quarter" idx="5"/>
          </p:nvPr>
        </p:nvSpPr>
        <p:spPr/>
        <p:txBody>
          <a:bodyPr/>
          <a:lstStyle/>
          <a:p>
            <a:fld id="{2688F7FD-9963-504F-A0D1-464C24FD4C7C}" type="slidenum">
              <a:rPr lang="en-GB" smtClean="0"/>
              <a:pPr/>
              <a:t>62</a:t>
            </a:fld>
            <a:endParaRPr lang="en-GB" dirty="0"/>
          </a:p>
        </p:txBody>
      </p:sp>
    </p:spTree>
    <p:extLst>
      <p:ext uri="{BB962C8B-B14F-4D97-AF65-F5344CB8AC3E}">
        <p14:creationId xmlns:p14="http://schemas.microsoft.com/office/powerpoint/2010/main" val="11305620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 teams continue to test and refine their designs, have them start to work through the calculations in </a:t>
            </a:r>
            <a:r>
              <a:rPr lang="en-US" sz="18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14</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 They will need to present these calculations in their final presentation.</a:t>
            </a:r>
            <a:endParaRPr lang="en-US" dirty="0"/>
          </a:p>
          <a:p>
            <a:endParaRPr lang="en-US" dirty="0"/>
          </a:p>
          <a:p>
            <a:r>
              <a:rPr lang="en-US" dirty="0"/>
              <a:t>https://</a:t>
            </a:r>
            <a:r>
              <a:rPr lang="en-US" dirty="0" err="1"/>
              <a:t>stock.adobe.com</a:t>
            </a:r>
            <a:r>
              <a:rPr lang="en-US" dirty="0"/>
              <a:t>/</a:t>
            </a:r>
            <a:r>
              <a:rPr lang="en-US" dirty="0" err="1"/>
              <a:t>sk</a:t>
            </a:r>
            <a:r>
              <a:rPr lang="en-US" dirty="0"/>
              <a:t>/</a:t>
            </a:r>
            <a:r>
              <a:rPr lang="en-US" dirty="0" err="1"/>
              <a:t>search?k</a:t>
            </a:r>
            <a:r>
              <a:rPr lang="en-US" dirty="0"/>
              <a:t>=</a:t>
            </a:r>
            <a:r>
              <a:rPr lang="en-US" dirty="0" err="1"/>
              <a:t>calculate+button</a:t>
            </a:r>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63</a:t>
            </a:fld>
            <a:endParaRPr lang="en-GB" dirty="0"/>
          </a:p>
        </p:txBody>
      </p:sp>
    </p:spTree>
    <p:extLst>
      <p:ext uri="{BB962C8B-B14F-4D97-AF65-F5344CB8AC3E}">
        <p14:creationId xmlns:p14="http://schemas.microsoft.com/office/powerpoint/2010/main" val="23601732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64</a:t>
            </a:fld>
            <a:endParaRPr lang="en-GB" dirty="0"/>
          </a:p>
        </p:txBody>
      </p:sp>
    </p:spTree>
    <p:extLst>
      <p:ext uri="{BB962C8B-B14F-4D97-AF65-F5344CB8AC3E}">
        <p14:creationId xmlns:p14="http://schemas.microsoft.com/office/powerpoint/2010/main" val="8854142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Remind teams that they will present and demonstrate their mousetrap vehicles to a public audience. Watch the video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Good Presentation VS Bad Presentation</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(5:12) as a group for an illustration of some of the key differences between good and bad public presentations.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65</a:t>
            </a:fld>
            <a:endParaRPr lang="en-GB" dirty="0"/>
          </a:p>
        </p:txBody>
      </p:sp>
    </p:spTree>
    <p:extLst>
      <p:ext uri="{BB962C8B-B14F-4D97-AF65-F5344CB8AC3E}">
        <p14:creationId xmlns:p14="http://schemas.microsoft.com/office/powerpoint/2010/main" val="38074822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You can also watch the video called </a:t>
            </a:r>
            <a:r>
              <a:rPr lang="en-US" sz="1800" i="1" u="none" strike="noStrike" dirty="0">
                <a:solidFill>
                  <a:srgbClr val="4472C4"/>
                </a:solidFill>
                <a:effectLst/>
                <a:latin typeface="GE Inspira Sans" panose="020B0503060000000003" pitchFamily="34" charset="77"/>
                <a:ea typeface="Calibri" panose="020F0502020204030204" pitchFamily="34" charset="0"/>
                <a:cs typeface="Arial" panose="020B0604020202020204" pitchFamily="34" charset="0"/>
                <a:hlinkClick r:id="rId3"/>
              </a:rPr>
              <a:t>TED's secret to great public speaking</a:t>
            </a: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(7:56) for a more in-depth look into how ideas are spread to others when we speak. Pay particular attention to Chris’ four key tips.</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66</a:t>
            </a:fld>
            <a:endParaRPr lang="en-GB" dirty="0"/>
          </a:p>
        </p:txBody>
      </p:sp>
    </p:spTree>
    <p:extLst>
      <p:ext uri="{BB962C8B-B14F-4D97-AF65-F5344CB8AC3E}">
        <p14:creationId xmlns:p14="http://schemas.microsoft.com/office/powerpoint/2010/main" val="17357422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GE Inspira Sans" panose="020B0503060000000003" pitchFamily="34" charset="0"/>
                <a:ea typeface="+mn-ea"/>
                <a:cs typeface="+mn-cs"/>
              </a:rPr>
              <a:t>You can review the video </a:t>
            </a:r>
            <a:r>
              <a:rPr lang="en-US" sz="1200" i="1" u="none" strike="noStrike" kern="1200" dirty="0">
                <a:solidFill>
                  <a:schemeClr val="tx1"/>
                </a:solidFill>
                <a:effectLst/>
                <a:latin typeface="GE Inspira Sans" panose="020B0503060000000003" pitchFamily="34" charset="0"/>
                <a:ea typeface="+mn-ea"/>
                <a:cs typeface="+mn-cs"/>
                <a:hlinkClick r:id="rId3"/>
              </a:rPr>
              <a:t>How to avoid death By PowerPoint</a:t>
            </a:r>
            <a:r>
              <a:rPr lang="en-US" sz="1200" kern="1200" dirty="0">
                <a:solidFill>
                  <a:schemeClr val="tx1"/>
                </a:solidFill>
                <a:effectLst/>
                <a:latin typeface="GE Inspira Sans" panose="020B0503060000000003" pitchFamily="34" charset="0"/>
                <a:ea typeface="+mn-ea"/>
                <a:cs typeface="+mn-cs"/>
              </a:rPr>
              <a:t> (20:31) and the article </a:t>
            </a:r>
            <a:r>
              <a:rPr lang="en-US" sz="1200" i="1" u="none" strike="noStrike" kern="1200" dirty="0">
                <a:solidFill>
                  <a:schemeClr val="tx1"/>
                </a:solidFill>
                <a:effectLst/>
                <a:latin typeface="GE Inspira Sans" panose="020B0503060000000003" pitchFamily="34" charset="0"/>
                <a:ea typeface="+mn-ea"/>
                <a:cs typeface="+mn-cs"/>
                <a:hlinkClick r:id="rId4"/>
              </a:rPr>
              <a:t>How to make a good presentation with 8 pro tips</a:t>
            </a:r>
            <a:r>
              <a:rPr lang="en-US" sz="1200" kern="1200" dirty="0">
                <a:solidFill>
                  <a:schemeClr val="tx1"/>
                </a:solidFill>
                <a:effectLst/>
                <a:latin typeface="GE Inspira Sans" panose="020B0503060000000003" pitchFamily="34" charset="0"/>
                <a:ea typeface="+mn-ea"/>
                <a:cs typeface="+mn-cs"/>
              </a:rPr>
              <a:t> if you would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GE Inspira Sans" panose="020B05030600000000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GE Inspira Sans" panose="020B0503060000000003" pitchFamily="34" charset="0"/>
                <a:ea typeface="+mn-ea"/>
                <a:cs typeface="+mn-cs"/>
              </a:rPr>
              <a:t>Video Link: https://youtu.be/Iwpi1Lm6dFo</a:t>
            </a:r>
            <a:endParaRPr lang="en-ZA" sz="1200" kern="1200" dirty="0">
              <a:solidFill>
                <a:schemeClr val="tx1"/>
              </a:solidFill>
              <a:effectLst/>
              <a:latin typeface="GE Inspira Sans" panose="020B0503060000000003"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67</a:t>
            </a:fld>
            <a:endParaRPr lang="en-GB" dirty="0"/>
          </a:p>
        </p:txBody>
      </p:sp>
    </p:spTree>
    <p:extLst>
      <p:ext uri="{BB962C8B-B14F-4D97-AF65-F5344CB8AC3E}">
        <p14:creationId xmlns:p14="http://schemas.microsoft.com/office/powerpoint/2010/main" val="3879729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Now show the group a mousetrap and demonstrate how it works.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2D5D"/>
              </a:solidFill>
              <a:effectLst/>
              <a:latin typeface="GE Inspira Sans" panose="020B0503060000000003" pitchFamily="34" charset="77"/>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t>
            </a:r>
            <a:r>
              <a:rPr lang="en-US" dirty="0" err="1"/>
              <a:t>commons.wikimedia.org</a:t>
            </a:r>
            <a:r>
              <a:rPr lang="en-US" dirty="0"/>
              <a:t>/wiki/</a:t>
            </a:r>
            <a:r>
              <a:rPr lang="en-US" dirty="0" err="1"/>
              <a:t>File:Victor-Mousetrap.jpg</a:t>
            </a:r>
            <a:endParaRPr lang="en-US" dirty="0"/>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7</a:t>
            </a:fld>
            <a:endParaRPr lang="en-GB" dirty="0"/>
          </a:p>
        </p:txBody>
      </p:sp>
    </p:spTree>
    <p:extLst>
      <p:ext uri="{BB962C8B-B14F-4D97-AF65-F5344CB8AC3E}">
        <p14:creationId xmlns:p14="http://schemas.microsoft.com/office/powerpoint/2010/main" val="197275964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Remind teams that their presentation should include answers to the following questions: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problems related to friction did they encounter and how did they overcome these?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kind of wheels did they use? Why did they choose them?</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total approximate elastic potential energy stored in their mousetrap?</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total mechanical advantage of their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work done by their vehicle in overcoming friction?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acceleration of their vehicle while under power?</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maximum velocity achieved by their mousetrap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did the theoretical distance their vehicle might have covered compare to the actual distance it covered and what was responsible for this difference?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force of friction acting in the opposite direction to the motion of their vehicle?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was the overall efficiency of their vehicle in converting potential energy to kinetic energy? How might this be improved through additional optimization?</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68</a:t>
            </a:fld>
            <a:endParaRPr lang="en-GB" dirty="0"/>
          </a:p>
        </p:txBody>
      </p:sp>
    </p:spTree>
    <p:extLst>
      <p:ext uri="{BB962C8B-B14F-4D97-AF65-F5344CB8AC3E}">
        <p14:creationId xmlns:p14="http://schemas.microsoft.com/office/powerpoint/2010/main" val="15564023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GE Inspira Sans" panose="020B0503060000000003" pitchFamily="34" charset="0"/>
                <a:ea typeface="+mn-ea"/>
                <a:cs typeface="+mn-cs"/>
              </a:rPr>
              <a:t>Have students divide into the teams and prepare their final presentations. They should have collected various pictures, video clips and notes that they can use to create their presentation and even include in it.</a:t>
            </a:r>
          </a:p>
          <a:p>
            <a:pPr lvl="0"/>
            <a:endParaRPr lang="en-ZA" sz="1200" kern="1200" dirty="0">
              <a:solidFill>
                <a:schemeClr val="tx1"/>
              </a:solidFill>
              <a:effectLst/>
              <a:latin typeface="GE Inspira Sans" panose="020B0503060000000003" pitchFamily="34" charset="0"/>
              <a:ea typeface="+mn-ea"/>
              <a:cs typeface="+mn-cs"/>
            </a:endParaRPr>
          </a:p>
          <a:p>
            <a:pPr lvl="0"/>
            <a:r>
              <a:rPr lang="en-US" sz="1200" kern="1200" dirty="0">
                <a:solidFill>
                  <a:schemeClr val="tx1"/>
                </a:solidFill>
                <a:effectLst/>
                <a:latin typeface="GE Inspira Sans" panose="020B0503060000000003" pitchFamily="34" charset="0"/>
                <a:ea typeface="+mn-ea"/>
                <a:cs typeface="+mn-cs"/>
              </a:rPr>
              <a:t>Remind teams that they should aim to present for no more than </a:t>
            </a:r>
            <a:r>
              <a:rPr lang="en-US" sz="1200" b="1" kern="1200" dirty="0">
                <a:solidFill>
                  <a:schemeClr val="tx1"/>
                </a:solidFill>
                <a:effectLst/>
                <a:latin typeface="GE Inspira Sans" panose="020B0503060000000003" pitchFamily="34" charset="0"/>
                <a:ea typeface="+mn-ea"/>
                <a:cs typeface="+mn-cs"/>
              </a:rPr>
              <a:t>10 minutes</a:t>
            </a:r>
            <a:r>
              <a:rPr lang="en-US" sz="1200" kern="1200" dirty="0">
                <a:solidFill>
                  <a:schemeClr val="tx1"/>
                </a:solidFill>
                <a:effectLst/>
                <a:latin typeface="GE Inspira Sans" panose="020B0503060000000003" pitchFamily="34" charset="0"/>
                <a:ea typeface="+mn-ea"/>
                <a:cs typeface="+mn-cs"/>
              </a:rPr>
              <a:t> and that everyone in the team is expected to participate in the presentation.</a:t>
            </a:r>
          </a:p>
          <a:p>
            <a:pPr lvl="0"/>
            <a:endParaRPr lang="en-ZA" sz="1200" kern="1200" dirty="0">
              <a:solidFill>
                <a:schemeClr val="tx1"/>
              </a:solidFill>
              <a:effectLst/>
              <a:latin typeface="GE Inspira Sans" panose="020B0503060000000003" pitchFamily="34" charset="0"/>
              <a:ea typeface="+mn-ea"/>
              <a:cs typeface="+mn-cs"/>
            </a:endParaRPr>
          </a:p>
          <a:p>
            <a:pPr lvl="0"/>
            <a:r>
              <a:rPr lang="en-US" sz="1200" kern="1200" dirty="0">
                <a:solidFill>
                  <a:schemeClr val="tx1"/>
                </a:solidFill>
                <a:effectLst/>
                <a:latin typeface="GE Inspira Sans" panose="020B0503060000000003" pitchFamily="34" charset="0"/>
                <a:ea typeface="+mn-ea"/>
                <a:cs typeface="+mn-cs"/>
              </a:rPr>
              <a:t>Make sure that teams know when and where the presentations will take place.</a:t>
            </a:r>
            <a:endParaRPr lang="en-ZA" sz="1200" kern="1200" dirty="0">
              <a:solidFill>
                <a:schemeClr val="tx1"/>
              </a:solidFill>
              <a:effectLst/>
              <a:latin typeface="GE Inspira Sans" panose="020B0503060000000003" pitchFamily="34" charset="0"/>
              <a:ea typeface="+mn-ea"/>
              <a:cs typeface="+mn-cs"/>
            </a:endParaRPr>
          </a:p>
          <a:p>
            <a:endParaRPr lang="en-US" dirty="0"/>
          </a:p>
          <a:p>
            <a:endParaRPr lang="en-US" dirty="0"/>
          </a:p>
          <a:p>
            <a:r>
              <a:rPr lang="en-US" dirty="0"/>
              <a:t>Image: https://</a:t>
            </a:r>
            <a:r>
              <a:rPr lang="en-US" dirty="0" err="1"/>
              <a:t>organizedbyellis.com</a:t>
            </a:r>
            <a:r>
              <a:rPr lang="en-US" dirty="0"/>
              <a:t>/its-time-to-be-prepared/</a:t>
            </a:r>
          </a:p>
        </p:txBody>
      </p:sp>
      <p:sp>
        <p:nvSpPr>
          <p:cNvPr id="4" name="Slide Number Placeholder 3"/>
          <p:cNvSpPr>
            <a:spLocks noGrp="1"/>
          </p:cNvSpPr>
          <p:nvPr>
            <p:ph type="sldNum" sz="quarter" idx="5"/>
          </p:nvPr>
        </p:nvSpPr>
        <p:spPr/>
        <p:txBody>
          <a:bodyPr/>
          <a:lstStyle/>
          <a:p>
            <a:fld id="{2688F7FD-9963-504F-A0D1-464C24FD4C7C}" type="slidenum">
              <a:rPr lang="en-GB" smtClean="0"/>
              <a:pPr/>
              <a:t>69</a:t>
            </a:fld>
            <a:endParaRPr lang="en-GB" dirty="0"/>
          </a:p>
        </p:txBody>
      </p:sp>
    </p:spTree>
    <p:extLst>
      <p:ext uri="{BB962C8B-B14F-4D97-AF65-F5344CB8AC3E}">
        <p14:creationId xmlns:p14="http://schemas.microsoft.com/office/powerpoint/2010/main" val="26199742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Ask them whether they think this mousetrap can be thought of as a battery. Why or why not? You can facilitate this discussion using the following questions.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do batteries basically do? (</a:t>
            </a: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They store energy.)</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do you have to do to set the mousetrap? (</a:t>
            </a: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You have use energy to push against the spring at set the trap.)</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spcAft>
                <a:spcPts val="600"/>
              </a:spcAft>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happens if you trigger the mousetrap? (</a:t>
            </a:r>
            <a:r>
              <a:rPr lang="en-US" sz="1000" i="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energy stored in the spring is released and the trap snaps shut</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t>
            </a:r>
          </a:p>
          <a:p>
            <a:pPr marL="285750" marR="0" lvl="0" indent="-285750" algn="l" defTabSz="914400" rtl="0" eaLnBrk="1" fontAlgn="auto" latinLnBrk="0" hangingPunct="1">
              <a:lnSpc>
                <a:spcPts val="1300"/>
              </a:lnSpc>
              <a:spcBef>
                <a:spcPts val="0"/>
              </a:spcBef>
              <a:spcAft>
                <a:spcPts val="600"/>
              </a:spcAft>
              <a:buClrTx/>
              <a:buSzTx/>
              <a:buFont typeface="+mj-lt"/>
              <a:buAutoNum type="arabicPeriod"/>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Explain that a mousetrap can be thought of as a battery. Batteries are basically just energy storage devices. We put energy into the battery, and it stays there until we release it. We must put energy in to bend the spring and set the mousetrap. This energy stays inside the spring until the mousetrap is triggered. Then all this energy is released very quickly as the trap snaps shut.</a:t>
            </a:r>
            <a:endParaRPr lang="en-ZA"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2688F7FD-9963-504F-A0D1-464C24FD4C7C}" type="slidenum">
              <a:rPr lang="en-GB" smtClean="0"/>
              <a:pPr/>
              <a:t>8</a:t>
            </a:fld>
            <a:endParaRPr lang="en-GB" dirty="0"/>
          </a:p>
        </p:txBody>
      </p:sp>
    </p:spTree>
    <p:extLst>
      <p:ext uri="{BB962C8B-B14F-4D97-AF65-F5344CB8AC3E}">
        <p14:creationId xmlns:p14="http://schemas.microsoft.com/office/powerpoint/2010/main" val="181806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ts val="1300"/>
              </a:lnSpc>
              <a:buFont typeface="+mj-lt"/>
              <a:buNone/>
              <a:tabLst>
                <a:tab pos="228600" algn="l"/>
                <a:tab pos="457200" algn="l"/>
              </a:tabLst>
            </a:pPr>
            <a:r>
              <a:rPr lang="en-US" dirty="0">
                <a:effectLst/>
              </a:rPr>
              <a:t>Split the group into their teams for this challenge and ask them to think about the following questions. They can note their answers in </a:t>
            </a:r>
            <a:r>
              <a:rPr lang="en-US" b="1" dirty="0">
                <a:effectLst/>
              </a:rPr>
              <a:t>Section 1</a:t>
            </a:r>
            <a:r>
              <a:rPr lang="en-US" dirty="0">
                <a:effectLst/>
              </a:rPr>
              <a:t> of their workbooks.</a:t>
            </a:r>
            <a:endParaRPr lang="en-ZA" dirty="0">
              <a:effectLst/>
            </a:endParaRPr>
          </a:p>
          <a:p>
            <a:pPr marL="228600" lvl="0" indent="-2286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If we can use a mousetrap as a battery, what else could we use as a battery? Where or how would the energy be stored?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lvl="0" indent="-228600">
              <a:lnSpc>
                <a:spcPts val="1300"/>
              </a:lnSpc>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Could we design a car that runs on a mousetrap battery? What kinds of problems would we need to solve to make this possible?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228600" lvl="0" indent="-228600">
              <a:lnSpc>
                <a:spcPts val="1300"/>
              </a:lnSpc>
              <a:spcAft>
                <a:spcPts val="600"/>
              </a:spcAft>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else might we power with a mousetrap battery?</a:t>
            </a:r>
          </a:p>
          <a:p>
            <a:pPr marL="0" lvl="0" indent="0">
              <a:lnSpc>
                <a:spcPts val="1300"/>
              </a:lnSpc>
              <a:spcAft>
                <a:spcPts val="600"/>
              </a:spcAft>
              <a:buFont typeface="+mj-lt"/>
              <a:buNone/>
              <a:tabLst>
                <a:tab pos="228600" algn="l"/>
                <a:tab pos="457200" algn="l"/>
              </a:tabLst>
            </a:pPr>
            <a:endPar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0" marR="0" lvl="0" indent="0" algn="l" defTabSz="914400" rtl="0" eaLnBrk="1" fontAlgn="auto" latinLnBrk="0" hangingPunct="1">
              <a:lnSpc>
                <a:spcPts val="1300"/>
              </a:lnSpc>
              <a:spcBef>
                <a:spcPts val="0"/>
              </a:spcBef>
              <a:spcAft>
                <a:spcPts val="600"/>
              </a:spcAft>
              <a:buClrTx/>
              <a:buSzTx/>
              <a:buFont typeface="+mj-lt"/>
              <a:buNone/>
              <a:tabLst>
                <a:tab pos="228600" algn="l"/>
                <a:tab pos="457200" algn="l"/>
              </a:tabLst>
              <a:defRPr/>
            </a:pPr>
            <a:r>
              <a:rPr lang="en-US" sz="1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After about 10 min bring students back together and have them share and discuss their answers.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688F7FD-9963-504F-A0D1-464C24FD4C7C}" type="slidenum">
              <a:rPr lang="en-GB" smtClean="0"/>
              <a:pPr/>
              <a:t>9</a:t>
            </a:fld>
            <a:endParaRPr lang="en-GB" dirty="0"/>
          </a:p>
        </p:txBody>
      </p:sp>
    </p:spTree>
    <p:extLst>
      <p:ext uri="{BB962C8B-B14F-4D97-AF65-F5344CB8AC3E}">
        <p14:creationId xmlns:p14="http://schemas.microsoft.com/office/powerpoint/2010/main" val="23989431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ts val="1300"/>
              </a:lnSpc>
              <a:spcBef>
                <a:spcPts val="600"/>
              </a:spcBef>
              <a:buFont typeface="+mj-lt"/>
              <a:buAutoNum type="arabi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Tell students that they are going to design and build a vehicle powered by a mousetrap. Describe the criteria and the constraints for the challenge and have teams write these down in </a:t>
            </a:r>
            <a:r>
              <a:rPr lang="en-US" sz="1000" b="1"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Section 2</a:t>
            </a: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 of their workbooks.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Success criteria</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vehicle must have at least three wheels.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The vehicle must be able to cover a minimum distance of 10 m on a single ‘charge’.</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742950" lvl="1" indent="-285750">
              <a:lnSpc>
                <a:spcPts val="1300"/>
              </a:lnSpc>
              <a:buFont typeface="+mj-lt"/>
              <a:buAutoNum type="alpha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Constraints</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No push starts of vehicles are allowed.</a:t>
            </a:r>
            <a:endParaRPr lang="en-ZA"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1143000" lvl="2" indent="-228600">
              <a:lnSpc>
                <a:spcPts val="1300"/>
              </a:lnSpc>
              <a:spcAft>
                <a:spcPts val="600"/>
              </a:spcAft>
              <a:buFont typeface="+mj-lt"/>
              <a:buAutoNum type="romanLcPeriod"/>
              <a:tabLst>
                <a:tab pos="228600" algn="l"/>
                <a:tab pos="457200" algn="l"/>
              </a:tabLst>
            </a:pPr>
            <a:r>
              <a:rPr lang="en-US" sz="1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Students must design and build their vehicles within the given time.</a:t>
            </a:r>
          </a:p>
        </p:txBody>
      </p:sp>
      <p:sp>
        <p:nvSpPr>
          <p:cNvPr id="4" name="Slide Number Placeholder 3"/>
          <p:cNvSpPr>
            <a:spLocks noGrp="1"/>
          </p:cNvSpPr>
          <p:nvPr>
            <p:ph type="sldNum" sz="quarter" idx="5"/>
          </p:nvPr>
        </p:nvSpPr>
        <p:spPr/>
        <p:txBody>
          <a:bodyPr/>
          <a:lstStyle/>
          <a:p>
            <a:fld id="{2688F7FD-9963-504F-A0D1-464C24FD4C7C}" type="slidenum">
              <a:rPr lang="en-GB" smtClean="0"/>
              <a:pPr/>
              <a:t>10</a:t>
            </a:fld>
            <a:endParaRPr lang="en-GB" dirty="0"/>
          </a:p>
        </p:txBody>
      </p:sp>
    </p:spTree>
    <p:extLst>
      <p:ext uri="{BB962C8B-B14F-4D97-AF65-F5344CB8AC3E}">
        <p14:creationId xmlns:p14="http://schemas.microsoft.com/office/powerpoint/2010/main" val="31197987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 slide – image white logo">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BC9133-C9B4-EF9F-7EC6-6985EFF4423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685800" y="1795303"/>
            <a:ext cx="8361498"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8361498" cy="2686539"/>
          </a:xfrm>
        </p:spPr>
        <p:txBody>
          <a:bodyPr wrap="square" lIns="0" rIns="90000" anchor="t">
            <a:noAutofit/>
          </a:bodyPr>
          <a:lstStyle>
            <a:lvl1pPr algn="l">
              <a:lnSpc>
                <a:spcPct val="100000"/>
              </a:lnSpc>
              <a:defRPr sz="52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12" name="Freeform 5">
            <a:extLst>
              <a:ext uri="{FF2B5EF4-FFF2-40B4-BE49-F238E27FC236}">
                <a16:creationId xmlns:a16="http://schemas.microsoft.com/office/drawing/2014/main" id="{6898E9CF-2634-6E46-91D1-17A4631F7702}"/>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51DF5719-C2EC-5DDC-779F-4C12854002FF}"/>
              </a:ext>
            </a:extLst>
          </p:cNvPr>
          <p:cNvSpPr txBox="1"/>
          <p:nvPr userDrawn="1"/>
        </p:nvSpPr>
        <p:spPr>
          <a:xfrm>
            <a:off x="2542478" y="6345044"/>
            <a:ext cx="0" cy="0"/>
          </a:xfrm>
          <a:prstGeom prst="rect">
            <a:avLst/>
          </a:prstGeom>
          <a:noFill/>
        </p:spPr>
        <p:txBody>
          <a:bodyPr wrap="none" rtlCol="0">
            <a:noAutofit/>
          </a:bodyPr>
          <a:lstStyle/>
          <a:p>
            <a:pPr algn="l">
              <a:spcBef>
                <a:spcPts val="1200"/>
              </a:spcBef>
            </a:pPr>
            <a:endParaRPr lang="en-US"/>
          </a:p>
        </p:txBody>
      </p:sp>
      <p:pic>
        <p:nvPicPr>
          <p:cNvPr id="5" name="Picture 4">
            <a:extLst>
              <a:ext uri="{FF2B5EF4-FFF2-40B4-BE49-F238E27FC236}">
                <a16:creationId xmlns:a16="http://schemas.microsoft.com/office/drawing/2014/main" id="{84524C67-28EF-F2E1-225F-3E9994FA6BB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6" name="Picture 5" descr="A black background with white text&#10;&#10;Description automatically generated">
            <a:extLst>
              <a:ext uri="{FF2B5EF4-FFF2-40B4-BE49-F238E27FC236}">
                <a16:creationId xmlns:a16="http://schemas.microsoft.com/office/drawing/2014/main" id="{C2288713-7FFB-6840-DBF5-48E74997F36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53229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8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914EF6C6-BBC9-BD47-F597-C6BE01B8E97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E21A89FE-9171-0F8D-B48E-8A748CAF61E7}"/>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62909068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9" name="Slide Number Placeholder 5">
            <a:extLst>
              <a:ext uri="{FF2B5EF4-FFF2-40B4-BE49-F238E27FC236}">
                <a16:creationId xmlns:a16="http://schemas.microsoft.com/office/drawing/2014/main" id="{DAA69E46-3D13-3245-8472-39C53FED8488}"/>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sp>
        <p:nvSpPr>
          <p:cNvPr id="4" name="Freeform 5">
            <a:extLst>
              <a:ext uri="{FF2B5EF4-FFF2-40B4-BE49-F238E27FC236}">
                <a16:creationId xmlns:a16="http://schemas.microsoft.com/office/drawing/2014/main" id="{5AB315BC-BC5D-414C-AC3B-C2D112701874}"/>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3398E197-3BBE-574D-859D-47E670D41B43}"/>
              </a:ext>
            </a:extLst>
          </p:cNvPr>
          <p:cNvSpPr txBox="1"/>
          <p:nvPr userDrawn="1"/>
        </p:nvSpPr>
        <p:spPr>
          <a:xfrm>
            <a:off x="11452860" y="6435090"/>
            <a:ext cx="0" cy="0"/>
          </a:xfrm>
          <a:prstGeom prst="rect">
            <a:avLst/>
          </a:prstGeom>
          <a:noFill/>
        </p:spPr>
        <p:txBody>
          <a:bodyPr wrap="none" rtlCol="0">
            <a:noAutofit/>
          </a:bodyPr>
          <a:lstStyle/>
          <a:p>
            <a:pPr algn="l">
              <a:spcBef>
                <a:spcPts val="1200"/>
              </a:spcBef>
            </a:pPr>
            <a:endParaRPr lang="en-US"/>
          </a:p>
        </p:txBody>
      </p:sp>
      <p:sp>
        <p:nvSpPr>
          <p:cNvPr id="3" name="TextBox 2">
            <a:extLst>
              <a:ext uri="{FF2B5EF4-FFF2-40B4-BE49-F238E27FC236}">
                <a16:creationId xmlns:a16="http://schemas.microsoft.com/office/drawing/2014/main" id="{21838814-2758-F2D3-DB7F-A8245301774F}"/>
              </a:ext>
            </a:extLst>
          </p:cNvPr>
          <p:cNvSpPr txBox="1"/>
          <p:nvPr userDrawn="1"/>
        </p:nvSpPr>
        <p:spPr>
          <a:xfrm>
            <a:off x="1920240" y="6299200"/>
            <a:ext cx="0" cy="0"/>
          </a:xfrm>
          <a:prstGeom prst="rect">
            <a:avLst/>
          </a:prstGeom>
          <a:noFill/>
        </p:spPr>
        <p:txBody>
          <a:bodyPr wrap="none" rtlCol="0">
            <a:noAutofit/>
          </a:bodyPr>
          <a:lstStyle/>
          <a:p>
            <a:pPr algn="l">
              <a:spcBef>
                <a:spcPts val="1200"/>
              </a:spcBef>
            </a:pPr>
            <a:endParaRPr lang="en-US"/>
          </a:p>
        </p:txBody>
      </p:sp>
      <p:pic>
        <p:nvPicPr>
          <p:cNvPr id="7" name="Picture 6" descr="A black background with white text&#10;&#10;Description automatically generated">
            <a:extLst>
              <a:ext uri="{FF2B5EF4-FFF2-40B4-BE49-F238E27FC236}">
                <a16:creationId xmlns:a16="http://schemas.microsoft.com/office/drawing/2014/main" id="{082D3498-4806-0E50-3EFB-8788690A9A3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3953792822"/>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rgbClr val="002D5D"/>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9" name="Slide Number Placeholder 5">
            <a:extLst>
              <a:ext uri="{FF2B5EF4-FFF2-40B4-BE49-F238E27FC236}">
                <a16:creationId xmlns:a16="http://schemas.microsoft.com/office/drawing/2014/main" id="{DAA69E46-3D13-3245-8472-39C53FED8488}"/>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Box 10">
            <a:extLst>
              <a:ext uri="{FF2B5EF4-FFF2-40B4-BE49-F238E27FC236}">
                <a16:creationId xmlns:a16="http://schemas.microsoft.com/office/drawing/2014/main" id="{4E4CCA01-C512-4541-90C9-5C6E0BF38B57}"/>
              </a:ext>
            </a:extLst>
          </p:cNvPr>
          <p:cNvSpPr txBox="1"/>
          <p:nvPr userDrawn="1"/>
        </p:nvSpPr>
        <p:spPr>
          <a:xfrm>
            <a:off x="4454244" y="6504252"/>
            <a:ext cx="4032524" cy="353748"/>
          </a:xfrm>
          <a:prstGeom prst="rect">
            <a:avLst/>
          </a:prstGeom>
          <a:noFill/>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en-US" sz="850">
                <a:solidFill>
                  <a:schemeClr val="tx1"/>
                </a:solidFill>
                <a:latin typeface="GE Inspira Sans" panose="020B0503060000000003" pitchFamily="34" charset="77"/>
              </a:rPr>
            </a:br>
            <a:r>
              <a:rPr lang="en-US" sz="850">
                <a:solidFill>
                  <a:schemeClr val="tx1"/>
                </a:solidFill>
                <a:latin typeface="GE Inspira Sans" panose="020B0503060000000003" pitchFamily="34" charset="77"/>
              </a:rPr>
              <a:t>Placeholder confidentiality disclosure. Edit or delete from master slide if not needed.</a:t>
            </a:r>
            <a:endParaRPr lang="en-CA" sz="850">
              <a:solidFill>
                <a:schemeClr val="tx1"/>
              </a:solidFill>
              <a:latin typeface="GE Inspira Sans" panose="020B0503060000000003" pitchFamily="34" charset="77"/>
            </a:endParaRPr>
          </a:p>
          <a:p>
            <a:pPr algn="ctr"/>
            <a:endParaRPr lang="en-US" sz="850">
              <a:solidFill>
                <a:schemeClr val="tx1"/>
              </a:solidFill>
              <a:latin typeface="GE Inspira Sans" panose="020B0503060000000003" pitchFamily="34" charset="77"/>
            </a:endParaRPr>
          </a:p>
        </p:txBody>
      </p:sp>
      <p:sp>
        <p:nvSpPr>
          <p:cNvPr id="5" name="Freeform 5">
            <a:extLst>
              <a:ext uri="{FF2B5EF4-FFF2-40B4-BE49-F238E27FC236}">
                <a16:creationId xmlns:a16="http://schemas.microsoft.com/office/drawing/2014/main" id="{62201507-2B1A-A741-AFCF-89050BDD99BD}"/>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5884BF85-038A-1D40-70F6-831EFF9AD79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670019266"/>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EEC3C0B5-BDFC-4649-8413-083A56DD27D2}"/>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D32A13C9-9B1B-3241-9FF7-AB653C2E6002}"/>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2FBA2910-6A2A-AF85-70CB-04ACB89B4B9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629918836"/>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40EE56F9-A9D0-AF47-B6A1-83F9DDCE97B0}"/>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2AE59ECD-5CB5-C848-97D8-FAE643322193}"/>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6B772920-5999-0B04-ADFC-37B95EE613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2200052033"/>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4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rgbClr val="002D5D"/>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6" name="Freeform 5">
            <a:extLst>
              <a:ext uri="{FF2B5EF4-FFF2-40B4-BE49-F238E27FC236}">
                <a16:creationId xmlns:a16="http://schemas.microsoft.com/office/drawing/2014/main" id="{824F467C-7ED2-B647-B3D6-75B313D8FE78}"/>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002D5D"/>
          </a:solidFill>
          <a:ln w="12700">
            <a:solidFill>
              <a:srgbClr val="002D5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Slide Number Placeholder 5">
            <a:extLst>
              <a:ext uri="{FF2B5EF4-FFF2-40B4-BE49-F238E27FC236}">
                <a16:creationId xmlns:a16="http://schemas.microsoft.com/office/drawing/2014/main" id="{5F3B3AA1-75B7-B64B-BF95-E2B6297E0CC6}"/>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2D5D"/>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1751E11-8E1E-AF23-E8E9-19F5926543E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7"/>
          </a:xfrm>
          <a:prstGeom prst="rect">
            <a:avLst/>
          </a:prstGeom>
        </p:spPr>
      </p:pic>
    </p:spTree>
    <p:extLst>
      <p:ext uri="{BB962C8B-B14F-4D97-AF65-F5344CB8AC3E}">
        <p14:creationId xmlns:p14="http://schemas.microsoft.com/office/powerpoint/2010/main" val="1790374575"/>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5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6F26DEBB-1B15-C742-8A8A-69D6E540D592}"/>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8262F615-729C-DC4F-B4B8-EF55D7AC59C1}"/>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3A5208F7-B866-1494-EF58-A0DE8735D2B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2185774492"/>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slide – image white logo">
    <p:bg>
      <p:bgPr>
        <a:solidFill>
          <a:srgbClr val="005CB9"/>
        </a:solidFill>
        <a:effectLst/>
      </p:bgPr>
    </p:bg>
    <p:spTree>
      <p:nvGrpSpPr>
        <p:cNvPr id="1" name=""/>
        <p:cNvGrpSpPr/>
        <p:nvPr/>
      </p:nvGrpSpPr>
      <p:grpSpPr>
        <a:xfrm>
          <a:off x="0" y="0"/>
          <a:ext cx="0" cy="0"/>
          <a:chOff x="0" y="0"/>
          <a:chExt cx="0" cy="0"/>
        </a:xfrm>
      </p:grpSpPr>
      <p:sp>
        <p:nvSpPr>
          <p:cNvPr id="15" name="Picture Placeholder 2">
            <a:extLst>
              <a:ext uri="{FF2B5EF4-FFF2-40B4-BE49-F238E27FC236}">
                <a16:creationId xmlns:a16="http://schemas.microsoft.com/office/drawing/2014/main" id="{370A636B-FD95-4049-A6D0-16E4D358EEDE}"/>
              </a:ext>
            </a:extLst>
          </p:cNvPr>
          <p:cNvSpPr>
            <a:spLocks noGrp="1"/>
          </p:cNvSpPr>
          <p:nvPr>
            <p:ph type="pic" sz="quarter" idx="18"/>
          </p:nvPr>
        </p:nvSpPr>
        <p:spPr>
          <a:xfrm>
            <a:off x="0" y="0"/>
            <a:ext cx="12192000" cy="6858000"/>
          </a:xfrm>
          <a:prstGeom prst="rect">
            <a:avLst/>
          </a:prstGeom>
          <a:solidFill>
            <a:srgbClr val="D1DAE3"/>
          </a:solidFill>
          <a:ln>
            <a:noFill/>
          </a:ln>
        </p:spPr>
        <p:txBody>
          <a:bodyPr>
            <a:noAutofit/>
          </a:bodyPr>
          <a:lstStyle>
            <a:lvl1pPr marL="0" indent="0">
              <a:buFontTx/>
              <a:buNone/>
              <a:defRPr>
                <a:noFill/>
              </a:defRPr>
            </a:lvl1pPr>
          </a:lstStyle>
          <a:p>
            <a:r>
              <a:rPr lang="en-US"/>
              <a:t>Click icon to add picture</a:t>
            </a:r>
          </a:p>
        </p:txBody>
      </p:sp>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bg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2" name="TextBox 1">
            <a:extLst>
              <a:ext uri="{FF2B5EF4-FFF2-40B4-BE49-F238E27FC236}">
                <a16:creationId xmlns:a16="http://schemas.microsoft.com/office/drawing/2014/main" id="{25230B5E-54C9-2F45-8178-8DFD3ACB52A9}"/>
              </a:ext>
            </a:extLst>
          </p:cNvPr>
          <p:cNvSpPr txBox="1"/>
          <p:nvPr userDrawn="1"/>
        </p:nvSpPr>
        <p:spPr>
          <a:xfrm>
            <a:off x="12344400" y="5918886"/>
            <a:ext cx="0" cy="0"/>
          </a:xfrm>
          <a:prstGeom prst="rect">
            <a:avLst/>
          </a:prstGeom>
          <a:noFill/>
        </p:spPr>
        <p:txBody>
          <a:bodyPr wrap="none" rtlCol="0">
            <a:noAutofit/>
          </a:bodyPr>
          <a:lstStyle/>
          <a:p>
            <a:pPr algn="l">
              <a:spcBef>
                <a:spcPts val="1200"/>
              </a:spcBef>
            </a:pPr>
            <a:endParaRPr lang="en-US">
              <a:solidFill>
                <a:schemeClr val="bg1"/>
              </a:solidFill>
            </a:endParaRPr>
          </a:p>
        </p:txBody>
      </p:sp>
      <p:sp>
        <p:nvSpPr>
          <p:cNvPr id="17" name="Slide Number Placeholder 5">
            <a:extLst>
              <a:ext uri="{FF2B5EF4-FFF2-40B4-BE49-F238E27FC236}">
                <a16:creationId xmlns:a16="http://schemas.microsoft.com/office/drawing/2014/main" id="{74815102-AD5D-244E-AC04-FE5F43B1A2A5}"/>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sp>
        <p:nvSpPr>
          <p:cNvPr id="16" name="Freeform 5">
            <a:extLst>
              <a:ext uri="{FF2B5EF4-FFF2-40B4-BE49-F238E27FC236}">
                <a16:creationId xmlns:a16="http://schemas.microsoft.com/office/drawing/2014/main" id="{85A8C654-77D7-6D4E-A5A6-989688381491}"/>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bg1"/>
          </a:solidFill>
          <a:ln w="1270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3" name="Picture 2" descr="A black background with white text&#10;&#10;Description automatically generated">
            <a:extLst>
              <a:ext uri="{FF2B5EF4-FFF2-40B4-BE49-F238E27FC236}">
                <a16:creationId xmlns:a16="http://schemas.microsoft.com/office/drawing/2014/main" id="{FA57C796-FB36-A4D4-56D6-6D153E3CFCF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486636702"/>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esenter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576EC2DB-C13E-2F44-BB7A-EA4D2C94710F}"/>
              </a:ext>
            </a:extLst>
          </p:cNvPr>
          <p:cNvSpPr>
            <a:spLocks noGrp="1" noChangeAspect="1"/>
          </p:cNvSpPr>
          <p:nvPr>
            <p:ph type="pic" sz="quarter" idx="18" hasCustomPrompt="1"/>
          </p:nvPr>
        </p:nvSpPr>
        <p:spPr>
          <a:xfrm>
            <a:off x="685800" y="1783764"/>
            <a:ext cx="933498"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61" name="Title 21">
            <a:extLst>
              <a:ext uri="{FF2B5EF4-FFF2-40B4-BE49-F238E27FC236}">
                <a16:creationId xmlns:a16="http://schemas.microsoft.com/office/drawing/2014/main" id="{78720D93-187A-944C-8989-F1B46C07F279}"/>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for presenters, click to add text </a:t>
            </a:r>
            <a:br>
              <a:rPr lang="en-US"/>
            </a:br>
            <a:r>
              <a:rPr lang="en-US"/>
              <a:t>Lorem ipsum dolor sit amet, consetetur sadipscing elitr, sed diam</a:t>
            </a:r>
          </a:p>
        </p:txBody>
      </p:sp>
      <p:sp>
        <p:nvSpPr>
          <p:cNvPr id="100" name="Text Placeholder 10">
            <a:extLst>
              <a:ext uri="{FF2B5EF4-FFF2-40B4-BE49-F238E27FC236}">
                <a16:creationId xmlns:a16="http://schemas.microsoft.com/office/drawing/2014/main" id="{CD21224E-74B1-D344-A0BA-6B6D41A6C918}"/>
              </a:ext>
            </a:extLst>
          </p:cNvPr>
          <p:cNvSpPr>
            <a:spLocks noGrp="1" noChangeAspect="1"/>
          </p:cNvSpPr>
          <p:nvPr>
            <p:ph type="body" sz="quarter" idx="69" hasCustomPrompt="1"/>
          </p:nvPr>
        </p:nvSpPr>
        <p:spPr>
          <a:xfrm>
            <a:off x="1778960" y="2364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01" name="Text Placeholder 14">
            <a:extLst>
              <a:ext uri="{FF2B5EF4-FFF2-40B4-BE49-F238E27FC236}">
                <a16:creationId xmlns:a16="http://schemas.microsoft.com/office/drawing/2014/main" id="{C0F407B7-36FF-E74E-87D8-4527EB868169}"/>
              </a:ext>
            </a:extLst>
          </p:cNvPr>
          <p:cNvSpPr>
            <a:spLocks noGrp="1" noChangeAspect="1"/>
          </p:cNvSpPr>
          <p:nvPr>
            <p:ph type="body" sz="quarter" idx="70" hasCustomPrompt="1"/>
          </p:nvPr>
        </p:nvSpPr>
        <p:spPr>
          <a:xfrm>
            <a:off x="1778960" y="1784806"/>
            <a:ext cx="2286926" cy="159040"/>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02" name="Text Placeholder 16">
            <a:extLst>
              <a:ext uri="{FF2B5EF4-FFF2-40B4-BE49-F238E27FC236}">
                <a16:creationId xmlns:a16="http://schemas.microsoft.com/office/drawing/2014/main" id="{AAE8B8F8-3416-684D-AA10-E8D628F1912F}"/>
              </a:ext>
            </a:extLst>
          </p:cNvPr>
          <p:cNvSpPr>
            <a:spLocks noGrp="1" noChangeAspect="1"/>
          </p:cNvSpPr>
          <p:nvPr>
            <p:ph type="body" sz="quarter" idx="71" hasCustomPrompt="1"/>
          </p:nvPr>
        </p:nvSpPr>
        <p:spPr>
          <a:xfrm>
            <a:off x="1778960" y="19936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07" name="Picture Placeholder 2">
            <a:extLst>
              <a:ext uri="{FF2B5EF4-FFF2-40B4-BE49-F238E27FC236}">
                <a16:creationId xmlns:a16="http://schemas.microsoft.com/office/drawing/2014/main" id="{B8E93E53-0A2D-D440-9DA2-3901C34407B4}"/>
              </a:ext>
            </a:extLst>
          </p:cNvPr>
          <p:cNvSpPr>
            <a:spLocks noGrp="1" noChangeAspect="1"/>
          </p:cNvSpPr>
          <p:nvPr>
            <p:ph type="pic" sz="quarter" idx="72" hasCustomPrompt="1"/>
          </p:nvPr>
        </p:nvSpPr>
        <p:spPr>
          <a:xfrm>
            <a:off x="687425" y="3304006"/>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08" name="Text Placeholder 10">
            <a:extLst>
              <a:ext uri="{FF2B5EF4-FFF2-40B4-BE49-F238E27FC236}">
                <a16:creationId xmlns:a16="http://schemas.microsoft.com/office/drawing/2014/main" id="{A04F3E3E-8E64-1A40-B3CB-28F23156DAEC}"/>
              </a:ext>
            </a:extLst>
          </p:cNvPr>
          <p:cNvSpPr>
            <a:spLocks noGrp="1" noChangeAspect="1"/>
          </p:cNvSpPr>
          <p:nvPr>
            <p:ph type="body" sz="quarter" idx="73" hasCustomPrompt="1"/>
          </p:nvPr>
        </p:nvSpPr>
        <p:spPr>
          <a:xfrm>
            <a:off x="1778235" y="3876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09" name="Text Placeholder 14">
            <a:extLst>
              <a:ext uri="{FF2B5EF4-FFF2-40B4-BE49-F238E27FC236}">
                <a16:creationId xmlns:a16="http://schemas.microsoft.com/office/drawing/2014/main" id="{1DD593BA-417E-B94B-AC0D-DC7E89DED177}"/>
              </a:ext>
            </a:extLst>
          </p:cNvPr>
          <p:cNvSpPr>
            <a:spLocks noGrp="1" noChangeAspect="1"/>
          </p:cNvSpPr>
          <p:nvPr>
            <p:ph type="body" sz="quarter" idx="74" hasCustomPrompt="1"/>
          </p:nvPr>
        </p:nvSpPr>
        <p:spPr>
          <a:xfrm>
            <a:off x="1778235" y="330388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10" name="Text Placeholder 16">
            <a:extLst>
              <a:ext uri="{FF2B5EF4-FFF2-40B4-BE49-F238E27FC236}">
                <a16:creationId xmlns:a16="http://schemas.microsoft.com/office/drawing/2014/main" id="{399257F1-DCFA-1347-8512-FDF8C9537DCA}"/>
              </a:ext>
            </a:extLst>
          </p:cNvPr>
          <p:cNvSpPr>
            <a:spLocks noGrp="1" noChangeAspect="1"/>
          </p:cNvSpPr>
          <p:nvPr>
            <p:ph type="body" sz="quarter" idx="75" hasCustomPrompt="1"/>
          </p:nvPr>
        </p:nvSpPr>
        <p:spPr>
          <a:xfrm>
            <a:off x="1778235" y="35128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15" name="Picture Placeholder 2">
            <a:extLst>
              <a:ext uri="{FF2B5EF4-FFF2-40B4-BE49-F238E27FC236}">
                <a16:creationId xmlns:a16="http://schemas.microsoft.com/office/drawing/2014/main" id="{ECCFAA26-228F-DB41-8476-05C76288D5E7}"/>
              </a:ext>
            </a:extLst>
          </p:cNvPr>
          <p:cNvSpPr>
            <a:spLocks noGrp="1" noChangeAspect="1"/>
          </p:cNvSpPr>
          <p:nvPr>
            <p:ph type="pic" sz="quarter" idx="76" hasCustomPrompt="1"/>
          </p:nvPr>
        </p:nvSpPr>
        <p:spPr>
          <a:xfrm>
            <a:off x="687425" y="4826810"/>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add picture</a:t>
            </a:r>
          </a:p>
        </p:txBody>
      </p:sp>
      <p:sp>
        <p:nvSpPr>
          <p:cNvPr id="116" name="Text Placeholder 10">
            <a:extLst>
              <a:ext uri="{FF2B5EF4-FFF2-40B4-BE49-F238E27FC236}">
                <a16:creationId xmlns:a16="http://schemas.microsoft.com/office/drawing/2014/main" id="{90E32973-9B95-C94A-A2AB-BC5B374C3A71}"/>
              </a:ext>
            </a:extLst>
          </p:cNvPr>
          <p:cNvSpPr>
            <a:spLocks noGrp="1" noChangeAspect="1"/>
          </p:cNvSpPr>
          <p:nvPr>
            <p:ph type="body" sz="quarter" idx="77" hasCustomPrompt="1"/>
          </p:nvPr>
        </p:nvSpPr>
        <p:spPr>
          <a:xfrm>
            <a:off x="1778235" y="54064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17" name="Text Placeholder 14">
            <a:extLst>
              <a:ext uri="{FF2B5EF4-FFF2-40B4-BE49-F238E27FC236}">
                <a16:creationId xmlns:a16="http://schemas.microsoft.com/office/drawing/2014/main" id="{D1EC174D-8B2F-5942-981E-94D88E882D65}"/>
              </a:ext>
            </a:extLst>
          </p:cNvPr>
          <p:cNvSpPr>
            <a:spLocks noGrp="1" noChangeAspect="1"/>
          </p:cNvSpPr>
          <p:nvPr>
            <p:ph type="body" sz="quarter" idx="78" hasCustomPrompt="1"/>
          </p:nvPr>
        </p:nvSpPr>
        <p:spPr>
          <a:xfrm>
            <a:off x="1778235" y="48268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18" name="Text Placeholder 16">
            <a:extLst>
              <a:ext uri="{FF2B5EF4-FFF2-40B4-BE49-F238E27FC236}">
                <a16:creationId xmlns:a16="http://schemas.microsoft.com/office/drawing/2014/main" id="{92D2280F-BA83-944F-B49B-6442F7631128}"/>
              </a:ext>
            </a:extLst>
          </p:cNvPr>
          <p:cNvSpPr>
            <a:spLocks noGrp="1" noChangeAspect="1"/>
          </p:cNvSpPr>
          <p:nvPr>
            <p:ph type="body" sz="quarter" idx="79" hasCustomPrompt="1"/>
          </p:nvPr>
        </p:nvSpPr>
        <p:spPr>
          <a:xfrm>
            <a:off x="1778235" y="50356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21" name="Picture Placeholder 2">
            <a:extLst>
              <a:ext uri="{FF2B5EF4-FFF2-40B4-BE49-F238E27FC236}">
                <a16:creationId xmlns:a16="http://schemas.microsoft.com/office/drawing/2014/main" id="{052B5D5C-C35D-454A-8B07-42E2A29F74EA}"/>
              </a:ext>
            </a:extLst>
          </p:cNvPr>
          <p:cNvSpPr>
            <a:spLocks noGrp="1" noChangeAspect="1"/>
          </p:cNvSpPr>
          <p:nvPr>
            <p:ph type="pic" sz="quarter" idx="80"/>
          </p:nvPr>
        </p:nvSpPr>
        <p:spPr>
          <a:xfrm>
            <a:off x="4433186" y="1783764"/>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Click icon to add picture</a:t>
            </a:r>
          </a:p>
        </p:txBody>
      </p:sp>
      <p:sp>
        <p:nvSpPr>
          <p:cNvPr id="125" name="Picture Placeholder 2">
            <a:extLst>
              <a:ext uri="{FF2B5EF4-FFF2-40B4-BE49-F238E27FC236}">
                <a16:creationId xmlns:a16="http://schemas.microsoft.com/office/drawing/2014/main" id="{3B06F66A-AEB8-6041-86A7-8997213BBE77}"/>
              </a:ext>
            </a:extLst>
          </p:cNvPr>
          <p:cNvSpPr>
            <a:spLocks noGrp="1" noChangeAspect="1"/>
          </p:cNvSpPr>
          <p:nvPr>
            <p:ph type="pic" sz="quarter" idx="84" hasCustomPrompt="1"/>
          </p:nvPr>
        </p:nvSpPr>
        <p:spPr>
          <a:xfrm>
            <a:off x="4433186" y="3303880"/>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34" name="Picture Placeholder 2">
            <a:extLst>
              <a:ext uri="{FF2B5EF4-FFF2-40B4-BE49-F238E27FC236}">
                <a16:creationId xmlns:a16="http://schemas.microsoft.com/office/drawing/2014/main" id="{131AA6AB-69D3-4647-8493-7841D303A711}"/>
              </a:ext>
            </a:extLst>
          </p:cNvPr>
          <p:cNvSpPr>
            <a:spLocks noGrp="1" noChangeAspect="1"/>
          </p:cNvSpPr>
          <p:nvPr>
            <p:ph type="pic" sz="quarter" idx="92" hasCustomPrompt="1"/>
          </p:nvPr>
        </p:nvSpPr>
        <p:spPr>
          <a:xfrm>
            <a:off x="8175193" y="1779268"/>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38" name="Picture Placeholder 2">
            <a:extLst>
              <a:ext uri="{FF2B5EF4-FFF2-40B4-BE49-F238E27FC236}">
                <a16:creationId xmlns:a16="http://schemas.microsoft.com/office/drawing/2014/main" id="{163F9142-E903-2940-B113-F58C6326B033}"/>
              </a:ext>
            </a:extLst>
          </p:cNvPr>
          <p:cNvSpPr>
            <a:spLocks noGrp="1" noChangeAspect="1"/>
          </p:cNvSpPr>
          <p:nvPr>
            <p:ph type="pic" sz="quarter" idx="96" hasCustomPrompt="1"/>
          </p:nvPr>
        </p:nvSpPr>
        <p:spPr>
          <a:xfrm>
            <a:off x="8176072" y="3299384"/>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42" name="Picture Placeholder 2">
            <a:extLst>
              <a:ext uri="{FF2B5EF4-FFF2-40B4-BE49-F238E27FC236}">
                <a16:creationId xmlns:a16="http://schemas.microsoft.com/office/drawing/2014/main" id="{281F52CE-4DC4-5C4B-9E55-3FB69BEFD6DD}"/>
              </a:ext>
            </a:extLst>
          </p:cNvPr>
          <p:cNvSpPr>
            <a:spLocks noGrp="1" noChangeAspect="1"/>
          </p:cNvSpPr>
          <p:nvPr>
            <p:ph type="pic" sz="quarter" idx="100" hasCustomPrompt="1"/>
          </p:nvPr>
        </p:nvSpPr>
        <p:spPr>
          <a:xfrm>
            <a:off x="8176072" y="4822314"/>
            <a:ext cx="933498" cy="110636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59" name="Text Placeholder 10">
            <a:extLst>
              <a:ext uri="{FF2B5EF4-FFF2-40B4-BE49-F238E27FC236}">
                <a16:creationId xmlns:a16="http://schemas.microsoft.com/office/drawing/2014/main" id="{33E4A2AE-7E17-4C4F-A275-48DFCEFD9417}"/>
              </a:ext>
            </a:extLst>
          </p:cNvPr>
          <p:cNvSpPr>
            <a:spLocks noGrp="1" noChangeAspect="1"/>
          </p:cNvSpPr>
          <p:nvPr>
            <p:ph type="body" sz="quarter" idx="104" hasCustomPrompt="1"/>
          </p:nvPr>
        </p:nvSpPr>
        <p:spPr>
          <a:xfrm>
            <a:off x="5519364" y="2364406"/>
            <a:ext cx="2286926" cy="550914"/>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0" name="Text Placeholder 14">
            <a:extLst>
              <a:ext uri="{FF2B5EF4-FFF2-40B4-BE49-F238E27FC236}">
                <a16:creationId xmlns:a16="http://schemas.microsoft.com/office/drawing/2014/main" id="{FE2BC6BF-6673-7341-B628-6033D4D92490}"/>
              </a:ext>
            </a:extLst>
          </p:cNvPr>
          <p:cNvSpPr>
            <a:spLocks noGrp="1" noChangeAspect="1"/>
          </p:cNvSpPr>
          <p:nvPr>
            <p:ph type="body" sz="quarter" idx="105" hasCustomPrompt="1"/>
          </p:nvPr>
        </p:nvSpPr>
        <p:spPr>
          <a:xfrm>
            <a:off x="5519364" y="1784806"/>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1" name="Text Placeholder 16">
            <a:extLst>
              <a:ext uri="{FF2B5EF4-FFF2-40B4-BE49-F238E27FC236}">
                <a16:creationId xmlns:a16="http://schemas.microsoft.com/office/drawing/2014/main" id="{D1370357-7BD8-0A4C-9686-8F7BA24345FF}"/>
              </a:ext>
            </a:extLst>
          </p:cNvPr>
          <p:cNvSpPr>
            <a:spLocks noGrp="1" noChangeAspect="1"/>
          </p:cNvSpPr>
          <p:nvPr>
            <p:ph type="body" sz="quarter" idx="106" hasCustomPrompt="1"/>
          </p:nvPr>
        </p:nvSpPr>
        <p:spPr>
          <a:xfrm>
            <a:off x="5518615" y="19936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62" name="Text Placeholder 10">
            <a:extLst>
              <a:ext uri="{FF2B5EF4-FFF2-40B4-BE49-F238E27FC236}">
                <a16:creationId xmlns:a16="http://schemas.microsoft.com/office/drawing/2014/main" id="{C8A10C82-9413-FB4A-BCA8-7E1355023917}"/>
              </a:ext>
            </a:extLst>
          </p:cNvPr>
          <p:cNvSpPr>
            <a:spLocks noGrp="1" noChangeAspect="1"/>
          </p:cNvSpPr>
          <p:nvPr>
            <p:ph type="body" sz="quarter" idx="107" hasCustomPrompt="1"/>
          </p:nvPr>
        </p:nvSpPr>
        <p:spPr>
          <a:xfrm>
            <a:off x="5519364" y="3876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3" name="Text Placeholder 14">
            <a:extLst>
              <a:ext uri="{FF2B5EF4-FFF2-40B4-BE49-F238E27FC236}">
                <a16:creationId xmlns:a16="http://schemas.microsoft.com/office/drawing/2014/main" id="{A78F47B2-2846-714D-AC79-DE277B846609}"/>
              </a:ext>
            </a:extLst>
          </p:cNvPr>
          <p:cNvSpPr>
            <a:spLocks noGrp="1" noChangeAspect="1"/>
          </p:cNvSpPr>
          <p:nvPr>
            <p:ph type="body" sz="quarter" idx="108" hasCustomPrompt="1"/>
          </p:nvPr>
        </p:nvSpPr>
        <p:spPr>
          <a:xfrm>
            <a:off x="5519364" y="3304006"/>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4" name="Text Placeholder 16">
            <a:extLst>
              <a:ext uri="{FF2B5EF4-FFF2-40B4-BE49-F238E27FC236}">
                <a16:creationId xmlns:a16="http://schemas.microsoft.com/office/drawing/2014/main" id="{5887964F-FA09-CC4C-B5EC-FC3C36876447}"/>
              </a:ext>
            </a:extLst>
          </p:cNvPr>
          <p:cNvSpPr>
            <a:spLocks noGrp="1" noChangeAspect="1"/>
          </p:cNvSpPr>
          <p:nvPr>
            <p:ph type="body" sz="quarter" idx="109" hasCustomPrompt="1"/>
          </p:nvPr>
        </p:nvSpPr>
        <p:spPr>
          <a:xfrm>
            <a:off x="5519364" y="35128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65" name="Text Placeholder 10">
            <a:extLst>
              <a:ext uri="{FF2B5EF4-FFF2-40B4-BE49-F238E27FC236}">
                <a16:creationId xmlns:a16="http://schemas.microsoft.com/office/drawing/2014/main" id="{5F01192D-829F-A94D-AAA6-AE92C5F5904D}"/>
              </a:ext>
            </a:extLst>
          </p:cNvPr>
          <p:cNvSpPr>
            <a:spLocks noGrp="1" noChangeAspect="1"/>
          </p:cNvSpPr>
          <p:nvPr>
            <p:ph type="body" sz="quarter" idx="110" hasCustomPrompt="1"/>
          </p:nvPr>
        </p:nvSpPr>
        <p:spPr>
          <a:xfrm>
            <a:off x="5519364" y="54064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6" name="Text Placeholder 14">
            <a:extLst>
              <a:ext uri="{FF2B5EF4-FFF2-40B4-BE49-F238E27FC236}">
                <a16:creationId xmlns:a16="http://schemas.microsoft.com/office/drawing/2014/main" id="{6530C860-E40B-7E40-96E6-21DFFF4E6CD8}"/>
              </a:ext>
            </a:extLst>
          </p:cNvPr>
          <p:cNvSpPr>
            <a:spLocks noGrp="1" noChangeAspect="1"/>
          </p:cNvSpPr>
          <p:nvPr>
            <p:ph type="body" sz="quarter" idx="111" hasCustomPrompt="1"/>
          </p:nvPr>
        </p:nvSpPr>
        <p:spPr>
          <a:xfrm>
            <a:off x="5519364" y="48268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7" name="Text Placeholder 16">
            <a:extLst>
              <a:ext uri="{FF2B5EF4-FFF2-40B4-BE49-F238E27FC236}">
                <a16:creationId xmlns:a16="http://schemas.microsoft.com/office/drawing/2014/main" id="{11972ADC-C30C-AD40-8926-B29D21EE6CDC}"/>
              </a:ext>
            </a:extLst>
          </p:cNvPr>
          <p:cNvSpPr>
            <a:spLocks noGrp="1" noChangeAspect="1"/>
          </p:cNvSpPr>
          <p:nvPr>
            <p:ph type="body" sz="quarter" idx="112" hasCustomPrompt="1"/>
          </p:nvPr>
        </p:nvSpPr>
        <p:spPr>
          <a:xfrm>
            <a:off x="5519364" y="50356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77" name="Text Placeholder 10">
            <a:extLst>
              <a:ext uri="{FF2B5EF4-FFF2-40B4-BE49-F238E27FC236}">
                <a16:creationId xmlns:a16="http://schemas.microsoft.com/office/drawing/2014/main" id="{66B1BC70-1EDC-A848-AC69-002510C8E60C}"/>
              </a:ext>
            </a:extLst>
          </p:cNvPr>
          <p:cNvSpPr>
            <a:spLocks noGrp="1" noChangeAspect="1"/>
          </p:cNvSpPr>
          <p:nvPr>
            <p:ph type="body" sz="quarter" idx="113" hasCustomPrompt="1"/>
          </p:nvPr>
        </p:nvSpPr>
        <p:spPr>
          <a:xfrm>
            <a:off x="9256924" y="2359910"/>
            <a:ext cx="2286926" cy="550914"/>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78" name="Text Placeholder 14">
            <a:extLst>
              <a:ext uri="{FF2B5EF4-FFF2-40B4-BE49-F238E27FC236}">
                <a16:creationId xmlns:a16="http://schemas.microsoft.com/office/drawing/2014/main" id="{65FB4B36-B2A2-A745-9801-270C3AECD8AA}"/>
              </a:ext>
            </a:extLst>
          </p:cNvPr>
          <p:cNvSpPr>
            <a:spLocks noGrp="1" noChangeAspect="1"/>
          </p:cNvSpPr>
          <p:nvPr>
            <p:ph type="body" sz="quarter" idx="114" hasCustomPrompt="1"/>
          </p:nvPr>
        </p:nvSpPr>
        <p:spPr>
          <a:xfrm>
            <a:off x="9256924" y="17803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79" name="Text Placeholder 16">
            <a:extLst>
              <a:ext uri="{FF2B5EF4-FFF2-40B4-BE49-F238E27FC236}">
                <a16:creationId xmlns:a16="http://schemas.microsoft.com/office/drawing/2014/main" id="{8CCB3875-0A0F-E840-A0ED-6568BDC6B016}"/>
              </a:ext>
            </a:extLst>
          </p:cNvPr>
          <p:cNvSpPr>
            <a:spLocks noGrp="1" noChangeAspect="1"/>
          </p:cNvSpPr>
          <p:nvPr>
            <p:ph type="body" sz="quarter" idx="115" hasCustomPrompt="1"/>
          </p:nvPr>
        </p:nvSpPr>
        <p:spPr>
          <a:xfrm>
            <a:off x="9257562" y="19891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0" name="Text Placeholder 10">
            <a:extLst>
              <a:ext uri="{FF2B5EF4-FFF2-40B4-BE49-F238E27FC236}">
                <a16:creationId xmlns:a16="http://schemas.microsoft.com/office/drawing/2014/main" id="{59A68BDD-22E3-9E47-A703-5ABB474FB44D}"/>
              </a:ext>
            </a:extLst>
          </p:cNvPr>
          <p:cNvSpPr>
            <a:spLocks noGrp="1" noChangeAspect="1"/>
          </p:cNvSpPr>
          <p:nvPr>
            <p:ph type="body" sz="quarter" idx="116" hasCustomPrompt="1"/>
          </p:nvPr>
        </p:nvSpPr>
        <p:spPr>
          <a:xfrm>
            <a:off x="9256924" y="38719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81" name="Text Placeholder 14">
            <a:extLst>
              <a:ext uri="{FF2B5EF4-FFF2-40B4-BE49-F238E27FC236}">
                <a16:creationId xmlns:a16="http://schemas.microsoft.com/office/drawing/2014/main" id="{30F4A901-EA22-6D47-A340-28A7FFE75558}"/>
              </a:ext>
            </a:extLst>
          </p:cNvPr>
          <p:cNvSpPr>
            <a:spLocks noGrp="1" noChangeAspect="1"/>
          </p:cNvSpPr>
          <p:nvPr>
            <p:ph type="body" sz="quarter" idx="117" hasCustomPrompt="1"/>
          </p:nvPr>
        </p:nvSpPr>
        <p:spPr>
          <a:xfrm>
            <a:off x="9256924" y="32995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82" name="Text Placeholder 16">
            <a:extLst>
              <a:ext uri="{FF2B5EF4-FFF2-40B4-BE49-F238E27FC236}">
                <a16:creationId xmlns:a16="http://schemas.microsoft.com/office/drawing/2014/main" id="{C0C00234-E76E-A84D-B8E8-413D63FA261D}"/>
              </a:ext>
            </a:extLst>
          </p:cNvPr>
          <p:cNvSpPr>
            <a:spLocks noGrp="1" noChangeAspect="1"/>
          </p:cNvSpPr>
          <p:nvPr>
            <p:ph type="body" sz="quarter" idx="118" hasCustomPrompt="1"/>
          </p:nvPr>
        </p:nvSpPr>
        <p:spPr>
          <a:xfrm>
            <a:off x="9256924" y="35083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3" name="Text Placeholder 10">
            <a:extLst>
              <a:ext uri="{FF2B5EF4-FFF2-40B4-BE49-F238E27FC236}">
                <a16:creationId xmlns:a16="http://schemas.microsoft.com/office/drawing/2014/main" id="{D35F0340-8B74-6D4D-B7E3-8959D4D62374}"/>
              </a:ext>
            </a:extLst>
          </p:cNvPr>
          <p:cNvSpPr>
            <a:spLocks noGrp="1" noChangeAspect="1"/>
          </p:cNvSpPr>
          <p:nvPr>
            <p:ph type="body" sz="quarter" idx="119" hasCustomPrompt="1"/>
          </p:nvPr>
        </p:nvSpPr>
        <p:spPr>
          <a:xfrm>
            <a:off x="9256924" y="5401915"/>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84" name="Text Placeholder 14">
            <a:extLst>
              <a:ext uri="{FF2B5EF4-FFF2-40B4-BE49-F238E27FC236}">
                <a16:creationId xmlns:a16="http://schemas.microsoft.com/office/drawing/2014/main" id="{D69E6FF2-AF87-A845-9D10-A697E3BEAF73}"/>
              </a:ext>
            </a:extLst>
          </p:cNvPr>
          <p:cNvSpPr>
            <a:spLocks noGrp="1" noChangeAspect="1"/>
          </p:cNvSpPr>
          <p:nvPr>
            <p:ph type="body" sz="quarter" idx="120" hasCustomPrompt="1"/>
          </p:nvPr>
        </p:nvSpPr>
        <p:spPr>
          <a:xfrm>
            <a:off x="9256924" y="4822314"/>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85" name="Text Placeholder 16">
            <a:extLst>
              <a:ext uri="{FF2B5EF4-FFF2-40B4-BE49-F238E27FC236}">
                <a16:creationId xmlns:a16="http://schemas.microsoft.com/office/drawing/2014/main" id="{AD3ADA6F-734D-BC4B-9104-86F5F10E4C1E}"/>
              </a:ext>
            </a:extLst>
          </p:cNvPr>
          <p:cNvSpPr>
            <a:spLocks noGrp="1" noChangeAspect="1"/>
          </p:cNvSpPr>
          <p:nvPr>
            <p:ph type="body" sz="quarter" idx="121" hasCustomPrompt="1"/>
          </p:nvPr>
        </p:nvSpPr>
        <p:spPr>
          <a:xfrm>
            <a:off x="9256924" y="5031115"/>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8" name="Picture Placeholder 2">
            <a:extLst>
              <a:ext uri="{FF2B5EF4-FFF2-40B4-BE49-F238E27FC236}">
                <a16:creationId xmlns:a16="http://schemas.microsoft.com/office/drawing/2014/main" id="{ECF68313-78C7-C241-A10D-520599054286}"/>
              </a:ext>
            </a:extLst>
          </p:cNvPr>
          <p:cNvSpPr>
            <a:spLocks noGrp="1" noChangeAspect="1"/>
          </p:cNvSpPr>
          <p:nvPr>
            <p:ph type="pic" sz="quarter" idx="122" hasCustomPrompt="1"/>
          </p:nvPr>
        </p:nvSpPr>
        <p:spPr>
          <a:xfrm>
            <a:off x="4433186" y="4826810"/>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add picture</a:t>
            </a:r>
          </a:p>
        </p:txBody>
      </p:sp>
      <p:sp>
        <p:nvSpPr>
          <p:cNvPr id="41" name="Slide Number Placeholder 5">
            <a:extLst>
              <a:ext uri="{FF2B5EF4-FFF2-40B4-BE49-F238E27FC236}">
                <a16:creationId xmlns:a16="http://schemas.microsoft.com/office/drawing/2014/main" id="{D5F7D7CF-F1DF-8840-9E79-A48C2C23ECBD}"/>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95EDAFD-0C7E-FB5E-9A7E-4BB4F0859DCB}"/>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23893537"/>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07AD498-453D-3A49-801C-207237AA8CEB}"/>
              </a:ext>
            </a:extLst>
          </p:cNvPr>
          <p:cNvSpPr>
            <a:spLocks noGrp="1"/>
          </p:cNvSpPr>
          <p:nvPr>
            <p:ph type="body" sz="quarter" idx="23" hasCustomPrompt="1"/>
          </p:nvPr>
        </p:nvSpPr>
        <p:spPr>
          <a:xfrm>
            <a:off x="685800" y="1694260"/>
            <a:ext cx="5233104" cy="25834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5" name="Text Placeholder 30">
            <a:extLst>
              <a:ext uri="{FF2B5EF4-FFF2-40B4-BE49-F238E27FC236}">
                <a16:creationId xmlns:a16="http://schemas.microsoft.com/office/drawing/2014/main" id="{F14A1EE1-3515-6C4C-BF67-D020866CAFB8}"/>
              </a:ext>
            </a:extLst>
          </p:cNvPr>
          <p:cNvSpPr>
            <a:spLocks noGrp="1"/>
          </p:cNvSpPr>
          <p:nvPr>
            <p:ph type="body" sz="quarter" idx="25" hasCustomPrompt="1"/>
          </p:nvPr>
        </p:nvSpPr>
        <p:spPr>
          <a:xfrm>
            <a:off x="685800" y="2212848"/>
            <a:ext cx="5232399" cy="3660467"/>
          </a:xfrm>
          <a:prstGeom prst="rect">
            <a:avLst/>
          </a:prstGeom>
        </p:spPr>
        <p:txBody>
          <a:bodyPr>
            <a:noAutofit/>
          </a:bodyPr>
          <a:lstStyle>
            <a:lvl1pPr>
              <a:lnSpc>
                <a:spcPct val="100000"/>
              </a:lnSpc>
              <a:spcBef>
                <a:spcPts val="900"/>
              </a:spcBef>
              <a:defRPr lang="en-GB" sz="1800" smtClean="0">
                <a:solidFill>
                  <a:schemeClr val="tx1"/>
                </a:solidFill>
                <a:effectLst/>
              </a:defRPr>
            </a:lvl1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r>
              <a:rPr lang="en-US"/>
              <a:t>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endParaRPr lang="en-GB">
              <a:solidFill>
                <a:srgbClr val="0E141F"/>
              </a:solidFill>
              <a:effectLst/>
              <a:latin typeface="GE Inspira Sans" panose="020B0503060000000003" pitchFamily="34" charset="77"/>
            </a:endParaRPr>
          </a:p>
        </p:txBody>
      </p:sp>
      <p:sp>
        <p:nvSpPr>
          <p:cNvPr id="12" name="Title 21">
            <a:extLst>
              <a:ext uri="{FF2B5EF4-FFF2-40B4-BE49-F238E27FC236}">
                <a16:creationId xmlns:a16="http://schemas.microsoft.com/office/drawing/2014/main" id="{90531025-6491-9E46-A705-C2686A2BF742}"/>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a:t>
            </a:r>
            <a:br>
              <a:rPr lang="en-US"/>
            </a:br>
            <a:r>
              <a:rPr lang="en-US"/>
              <a:t>Lorem ipsum dolor sit amet, consetetur </a:t>
            </a:r>
            <a:r>
              <a:rPr lang="en-US" err="1"/>
              <a:t>sadipscing</a:t>
            </a:r>
            <a:r>
              <a:rPr lang="en-US"/>
              <a:t> </a:t>
            </a:r>
            <a:r>
              <a:rPr lang="en-US" err="1"/>
              <a:t>elitr</a:t>
            </a:r>
            <a:endParaRPr lang="en-US"/>
          </a:p>
        </p:txBody>
      </p:sp>
      <p:sp>
        <p:nvSpPr>
          <p:cNvPr id="8" name="Slide Number Placeholder 5">
            <a:extLst>
              <a:ext uri="{FF2B5EF4-FFF2-40B4-BE49-F238E27FC236}">
                <a16:creationId xmlns:a16="http://schemas.microsoft.com/office/drawing/2014/main" id="{1EFC826A-8D82-4B45-92C1-FB977F37D524}"/>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 Placeholder 6">
            <a:extLst>
              <a:ext uri="{FF2B5EF4-FFF2-40B4-BE49-F238E27FC236}">
                <a16:creationId xmlns:a16="http://schemas.microsoft.com/office/drawing/2014/main" id="{CD4D6145-1AA7-3C46-AF67-26B5558942A9}"/>
              </a:ext>
            </a:extLst>
          </p:cNvPr>
          <p:cNvSpPr>
            <a:spLocks noGrp="1"/>
          </p:cNvSpPr>
          <p:nvPr>
            <p:ph type="body" sz="quarter" idx="26" hasCustomPrompt="1"/>
          </p:nvPr>
        </p:nvSpPr>
        <p:spPr>
          <a:xfrm>
            <a:off x="6273098" y="1694260"/>
            <a:ext cx="5233104" cy="25834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3" name="Text Placeholder 30">
            <a:extLst>
              <a:ext uri="{FF2B5EF4-FFF2-40B4-BE49-F238E27FC236}">
                <a16:creationId xmlns:a16="http://schemas.microsoft.com/office/drawing/2014/main" id="{926BEE2D-A7D9-5646-87FD-AF37C7E7564D}"/>
              </a:ext>
            </a:extLst>
          </p:cNvPr>
          <p:cNvSpPr>
            <a:spLocks noGrp="1"/>
          </p:cNvSpPr>
          <p:nvPr>
            <p:ph type="body" sz="quarter" idx="27" hasCustomPrompt="1"/>
          </p:nvPr>
        </p:nvSpPr>
        <p:spPr>
          <a:xfrm>
            <a:off x="6273098" y="2208450"/>
            <a:ext cx="5232399" cy="3660467"/>
          </a:xfrm>
          <a:prstGeom prst="rect">
            <a:avLst/>
          </a:prstGeom>
        </p:spPr>
        <p:txBody>
          <a:bodyPr>
            <a:noAutofit/>
          </a:bodyPr>
          <a:lstStyle>
            <a:lvl1pPr>
              <a:lnSpc>
                <a:spcPct val="100000"/>
              </a:lnSpc>
              <a:spcBef>
                <a:spcPts val="900"/>
              </a:spcBef>
              <a:defRPr lang="en-GB" sz="1800" smtClean="0">
                <a:solidFill>
                  <a:schemeClr val="tx1"/>
                </a:solidFill>
                <a:effectLst/>
              </a:defRPr>
            </a:lvl1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r>
              <a:rPr lang="en-US"/>
              <a:t>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endParaRPr lang="en-GB">
              <a:solidFill>
                <a:srgbClr val="0E141F"/>
              </a:solidFill>
              <a:effectLst/>
              <a:latin typeface="GE Inspira Sans" panose="020B0503060000000003" pitchFamily="34" charset="77"/>
            </a:endParaRPr>
          </a:p>
        </p:txBody>
      </p:sp>
      <p:pic>
        <p:nvPicPr>
          <p:cNvPr id="2" name="Picture 1">
            <a:extLst>
              <a:ext uri="{FF2B5EF4-FFF2-40B4-BE49-F238E27FC236}">
                <a16:creationId xmlns:a16="http://schemas.microsoft.com/office/drawing/2014/main" id="{BAEEF6A0-A3B2-AD6B-93F5-249D8AD0F63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097350144"/>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Intro slide – image white logo">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BC9133-C9B4-EF9F-7EC6-6985EFF4423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685800" y="1795303"/>
            <a:ext cx="8361498"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8361498" cy="2686539"/>
          </a:xfrm>
        </p:spPr>
        <p:txBody>
          <a:bodyPr wrap="square" lIns="0" rIns="90000" anchor="t">
            <a:noAutofit/>
          </a:bodyPr>
          <a:lstStyle>
            <a:lvl1pPr algn="l">
              <a:lnSpc>
                <a:spcPct val="100000"/>
              </a:lnSpc>
              <a:defRPr sz="52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12" name="Freeform 5">
            <a:extLst>
              <a:ext uri="{FF2B5EF4-FFF2-40B4-BE49-F238E27FC236}">
                <a16:creationId xmlns:a16="http://schemas.microsoft.com/office/drawing/2014/main" id="{6898E9CF-2634-6E46-91D1-17A4631F7702}"/>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51DF5719-C2EC-5DDC-779F-4C12854002FF}"/>
              </a:ext>
            </a:extLst>
          </p:cNvPr>
          <p:cNvSpPr txBox="1"/>
          <p:nvPr userDrawn="1"/>
        </p:nvSpPr>
        <p:spPr>
          <a:xfrm>
            <a:off x="2542478" y="6345044"/>
            <a:ext cx="0" cy="0"/>
          </a:xfrm>
          <a:prstGeom prst="rect">
            <a:avLst/>
          </a:prstGeom>
          <a:noFill/>
        </p:spPr>
        <p:txBody>
          <a:bodyPr wrap="none" rtlCol="0">
            <a:noAutofit/>
          </a:bodyPr>
          <a:lstStyle/>
          <a:p>
            <a:pPr algn="l">
              <a:spcBef>
                <a:spcPts val="1200"/>
              </a:spcBef>
            </a:pPr>
            <a:endParaRPr lang="en-US"/>
          </a:p>
        </p:txBody>
      </p:sp>
      <p:pic>
        <p:nvPicPr>
          <p:cNvPr id="5" name="Picture 4">
            <a:extLst>
              <a:ext uri="{FF2B5EF4-FFF2-40B4-BE49-F238E27FC236}">
                <a16:creationId xmlns:a16="http://schemas.microsoft.com/office/drawing/2014/main" id="{84524C67-28EF-F2E1-225F-3E9994FA6BB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6" name="Picture 5" descr="A black background with white text&#10;&#10;Description automatically generated">
            <a:extLst>
              <a:ext uri="{FF2B5EF4-FFF2-40B4-BE49-F238E27FC236}">
                <a16:creationId xmlns:a16="http://schemas.microsoft.com/office/drawing/2014/main" id="{C2288713-7FFB-6840-DBF5-48E74997F36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181279650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5" name="Text Placeholder 24">
            <a:extLst>
              <a:ext uri="{FF2B5EF4-FFF2-40B4-BE49-F238E27FC236}">
                <a16:creationId xmlns:a16="http://schemas.microsoft.com/office/drawing/2014/main" id="{E1B766C1-163D-774F-93C3-892C358B0E0B}"/>
              </a:ext>
            </a:extLst>
          </p:cNvPr>
          <p:cNvSpPr>
            <a:spLocks noGrp="1"/>
          </p:cNvSpPr>
          <p:nvPr>
            <p:ph type="body" sz="quarter" idx="25" hasCustomPrompt="1"/>
          </p:nvPr>
        </p:nvSpPr>
        <p:spPr>
          <a:xfrm>
            <a:off x="685799" y="2212848"/>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12" name="Text Placeholder 6">
            <a:extLst>
              <a:ext uri="{FF2B5EF4-FFF2-40B4-BE49-F238E27FC236}">
                <a16:creationId xmlns:a16="http://schemas.microsoft.com/office/drawing/2014/main" id="{D8F10E91-D897-2E47-8443-78B7BC097725}"/>
              </a:ext>
            </a:extLst>
          </p:cNvPr>
          <p:cNvSpPr>
            <a:spLocks noGrp="1"/>
          </p:cNvSpPr>
          <p:nvPr>
            <p:ph type="body" sz="quarter" idx="30" hasCustomPrompt="1"/>
          </p:nvPr>
        </p:nvSpPr>
        <p:spPr>
          <a:xfrm>
            <a:off x="685800" y="169164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1" name="Title 21">
            <a:extLst>
              <a:ext uri="{FF2B5EF4-FFF2-40B4-BE49-F238E27FC236}">
                <a16:creationId xmlns:a16="http://schemas.microsoft.com/office/drawing/2014/main" id="{650BAF8E-9421-B540-892F-E189B1B7809D}"/>
              </a:ext>
            </a:extLst>
          </p:cNvPr>
          <p:cNvSpPr>
            <a:spLocks noGrp="1"/>
          </p:cNvSpPr>
          <p:nvPr>
            <p:ph type="title" hasCustomPrompt="1"/>
          </p:nvPr>
        </p:nvSpPr>
        <p:spPr>
          <a:xfrm>
            <a:off x="685800" y="404330"/>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0" name="Slide Number Placeholder 5">
            <a:extLst>
              <a:ext uri="{FF2B5EF4-FFF2-40B4-BE49-F238E27FC236}">
                <a16:creationId xmlns:a16="http://schemas.microsoft.com/office/drawing/2014/main" id="{F3C7CD64-FD7B-A84E-A965-47BEB822DDD1}"/>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31" name="Text Placeholder 24">
            <a:extLst>
              <a:ext uri="{FF2B5EF4-FFF2-40B4-BE49-F238E27FC236}">
                <a16:creationId xmlns:a16="http://schemas.microsoft.com/office/drawing/2014/main" id="{4DAB0286-3ED0-204A-A958-C7F11FC3BE79}"/>
              </a:ext>
            </a:extLst>
          </p:cNvPr>
          <p:cNvSpPr>
            <a:spLocks noGrp="1"/>
          </p:cNvSpPr>
          <p:nvPr>
            <p:ph type="body" sz="quarter" idx="31" hasCustomPrompt="1"/>
          </p:nvPr>
        </p:nvSpPr>
        <p:spPr>
          <a:xfrm>
            <a:off x="4419599" y="2190496"/>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32" name="Text Placeholder 6">
            <a:extLst>
              <a:ext uri="{FF2B5EF4-FFF2-40B4-BE49-F238E27FC236}">
                <a16:creationId xmlns:a16="http://schemas.microsoft.com/office/drawing/2014/main" id="{6E1B114D-3332-B341-948B-E9FA41B32CB0}"/>
              </a:ext>
            </a:extLst>
          </p:cNvPr>
          <p:cNvSpPr>
            <a:spLocks noGrp="1"/>
          </p:cNvSpPr>
          <p:nvPr>
            <p:ph type="body" sz="quarter" idx="32" hasCustomPrompt="1"/>
          </p:nvPr>
        </p:nvSpPr>
        <p:spPr>
          <a:xfrm>
            <a:off x="4419599" y="169418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3" name="Text Placeholder 24">
            <a:extLst>
              <a:ext uri="{FF2B5EF4-FFF2-40B4-BE49-F238E27FC236}">
                <a16:creationId xmlns:a16="http://schemas.microsoft.com/office/drawing/2014/main" id="{60BEAE8D-4513-0F45-A839-A7E00155F27F}"/>
              </a:ext>
            </a:extLst>
          </p:cNvPr>
          <p:cNvSpPr>
            <a:spLocks noGrp="1"/>
          </p:cNvSpPr>
          <p:nvPr>
            <p:ph type="body" sz="quarter" idx="33" hasCustomPrompt="1"/>
          </p:nvPr>
        </p:nvSpPr>
        <p:spPr>
          <a:xfrm>
            <a:off x="8133492" y="2212848"/>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34" name="Text Placeholder 6">
            <a:extLst>
              <a:ext uri="{FF2B5EF4-FFF2-40B4-BE49-F238E27FC236}">
                <a16:creationId xmlns:a16="http://schemas.microsoft.com/office/drawing/2014/main" id="{3E93588C-DCCF-1448-B911-F1920D4B6BC8}"/>
              </a:ext>
            </a:extLst>
          </p:cNvPr>
          <p:cNvSpPr>
            <a:spLocks noGrp="1"/>
          </p:cNvSpPr>
          <p:nvPr>
            <p:ph type="body" sz="quarter" idx="34" hasCustomPrompt="1"/>
          </p:nvPr>
        </p:nvSpPr>
        <p:spPr>
          <a:xfrm>
            <a:off x="8133492" y="169164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pic>
        <p:nvPicPr>
          <p:cNvPr id="2" name="Picture 1">
            <a:extLst>
              <a:ext uri="{FF2B5EF4-FFF2-40B4-BE49-F238E27FC236}">
                <a16:creationId xmlns:a16="http://schemas.microsoft.com/office/drawing/2014/main" id="{C77D538C-82C6-2E00-858A-E17322F5F4F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47770206"/>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ext Placeholder 24">
            <a:extLst>
              <a:ext uri="{FF2B5EF4-FFF2-40B4-BE49-F238E27FC236}">
                <a16:creationId xmlns:a16="http://schemas.microsoft.com/office/drawing/2014/main" id="{66B55CB8-D356-CD46-8C3A-A4FE3774B26F}"/>
              </a:ext>
            </a:extLst>
          </p:cNvPr>
          <p:cNvSpPr>
            <a:spLocks noGrp="1"/>
          </p:cNvSpPr>
          <p:nvPr>
            <p:ph type="body" sz="quarter" idx="22" hasCustomPrompt="1"/>
          </p:nvPr>
        </p:nvSpPr>
        <p:spPr>
          <a:xfrm>
            <a:off x="685800"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23" name="Text Placeholder 6">
            <a:extLst>
              <a:ext uri="{FF2B5EF4-FFF2-40B4-BE49-F238E27FC236}">
                <a16:creationId xmlns:a16="http://schemas.microsoft.com/office/drawing/2014/main" id="{A3B92696-2631-D449-BC47-43C46653D301}"/>
              </a:ext>
            </a:extLst>
          </p:cNvPr>
          <p:cNvSpPr>
            <a:spLocks noGrp="1"/>
          </p:cNvSpPr>
          <p:nvPr>
            <p:ph type="body" sz="quarter" idx="34" hasCustomPrompt="1"/>
          </p:nvPr>
        </p:nvSpPr>
        <p:spPr>
          <a:xfrm>
            <a:off x="685801"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itle 21">
            <a:extLst>
              <a:ext uri="{FF2B5EF4-FFF2-40B4-BE49-F238E27FC236}">
                <a16:creationId xmlns:a16="http://schemas.microsoft.com/office/drawing/2014/main" id="{DCD740F0-9E10-7F4A-A982-A6C1779A91B9}"/>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2" name="Slide Number Placeholder 5">
            <a:extLst>
              <a:ext uri="{FF2B5EF4-FFF2-40B4-BE49-F238E27FC236}">
                <a16:creationId xmlns:a16="http://schemas.microsoft.com/office/drawing/2014/main" id="{54AAE716-B571-994C-A073-91CF45400279}"/>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3" name="Text Placeholder 24">
            <a:extLst>
              <a:ext uri="{FF2B5EF4-FFF2-40B4-BE49-F238E27FC236}">
                <a16:creationId xmlns:a16="http://schemas.microsoft.com/office/drawing/2014/main" id="{AB004A04-7D8F-2A46-881D-B65517ABAC8A}"/>
              </a:ext>
            </a:extLst>
          </p:cNvPr>
          <p:cNvSpPr>
            <a:spLocks noGrp="1"/>
          </p:cNvSpPr>
          <p:nvPr>
            <p:ph type="body" sz="quarter" idx="35" hasCustomPrompt="1"/>
          </p:nvPr>
        </p:nvSpPr>
        <p:spPr>
          <a:xfrm>
            <a:off x="3471952"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4" name="Text Placeholder 6">
            <a:extLst>
              <a:ext uri="{FF2B5EF4-FFF2-40B4-BE49-F238E27FC236}">
                <a16:creationId xmlns:a16="http://schemas.microsoft.com/office/drawing/2014/main" id="{ABB8B7EA-DDBE-0E45-92A5-4EF07945D393}"/>
              </a:ext>
            </a:extLst>
          </p:cNvPr>
          <p:cNvSpPr>
            <a:spLocks noGrp="1"/>
          </p:cNvSpPr>
          <p:nvPr>
            <p:ph type="body" sz="quarter" idx="36" hasCustomPrompt="1"/>
          </p:nvPr>
        </p:nvSpPr>
        <p:spPr>
          <a:xfrm>
            <a:off x="3471953"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6" name="Text Placeholder 24">
            <a:extLst>
              <a:ext uri="{FF2B5EF4-FFF2-40B4-BE49-F238E27FC236}">
                <a16:creationId xmlns:a16="http://schemas.microsoft.com/office/drawing/2014/main" id="{B985C5A8-7B3C-794A-A63F-78138BC1F9A4}"/>
              </a:ext>
            </a:extLst>
          </p:cNvPr>
          <p:cNvSpPr>
            <a:spLocks noGrp="1"/>
          </p:cNvSpPr>
          <p:nvPr>
            <p:ph type="body" sz="quarter" idx="37" hasCustomPrompt="1"/>
          </p:nvPr>
        </p:nvSpPr>
        <p:spPr>
          <a:xfrm>
            <a:off x="6287638"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7" name="Text Placeholder 6">
            <a:extLst>
              <a:ext uri="{FF2B5EF4-FFF2-40B4-BE49-F238E27FC236}">
                <a16:creationId xmlns:a16="http://schemas.microsoft.com/office/drawing/2014/main" id="{28C92F59-6C69-2840-A3B3-678ADA9AAE91}"/>
              </a:ext>
            </a:extLst>
          </p:cNvPr>
          <p:cNvSpPr>
            <a:spLocks noGrp="1"/>
          </p:cNvSpPr>
          <p:nvPr>
            <p:ph type="body" sz="quarter" idx="38" hasCustomPrompt="1"/>
          </p:nvPr>
        </p:nvSpPr>
        <p:spPr>
          <a:xfrm>
            <a:off x="6287639"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8" name="Text Placeholder 24">
            <a:extLst>
              <a:ext uri="{FF2B5EF4-FFF2-40B4-BE49-F238E27FC236}">
                <a16:creationId xmlns:a16="http://schemas.microsoft.com/office/drawing/2014/main" id="{36C535D7-3AC3-694C-B64F-CB50FFFA7E89}"/>
              </a:ext>
            </a:extLst>
          </p:cNvPr>
          <p:cNvSpPr>
            <a:spLocks noGrp="1"/>
          </p:cNvSpPr>
          <p:nvPr>
            <p:ph type="body" sz="quarter" idx="39" hasCustomPrompt="1"/>
          </p:nvPr>
        </p:nvSpPr>
        <p:spPr>
          <a:xfrm>
            <a:off x="9080501"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20" name="Text Placeholder 6">
            <a:extLst>
              <a:ext uri="{FF2B5EF4-FFF2-40B4-BE49-F238E27FC236}">
                <a16:creationId xmlns:a16="http://schemas.microsoft.com/office/drawing/2014/main" id="{7D2039DA-DD54-6D42-80D2-3ECE5F6EF773}"/>
              </a:ext>
            </a:extLst>
          </p:cNvPr>
          <p:cNvSpPr>
            <a:spLocks noGrp="1"/>
          </p:cNvSpPr>
          <p:nvPr>
            <p:ph type="body" sz="quarter" idx="40" hasCustomPrompt="1"/>
          </p:nvPr>
        </p:nvSpPr>
        <p:spPr>
          <a:xfrm>
            <a:off x="9080502"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pic>
        <p:nvPicPr>
          <p:cNvPr id="2" name="Picture 1">
            <a:extLst>
              <a:ext uri="{FF2B5EF4-FFF2-40B4-BE49-F238E27FC236}">
                <a16:creationId xmlns:a16="http://schemas.microsoft.com/office/drawing/2014/main" id="{249CE75F-BA5D-9169-1724-CA1A72163FA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970703065"/>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ullet points - 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21">
            <a:extLst>
              <a:ext uri="{FF2B5EF4-FFF2-40B4-BE49-F238E27FC236}">
                <a16:creationId xmlns:a16="http://schemas.microsoft.com/office/drawing/2014/main" id="{8C548396-AAC7-FD46-865F-F57E02581BAF}"/>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9" name="Text Placeholder 8">
            <a:extLst>
              <a:ext uri="{FF2B5EF4-FFF2-40B4-BE49-F238E27FC236}">
                <a16:creationId xmlns:a16="http://schemas.microsoft.com/office/drawing/2014/main" id="{581B1F80-9239-A646-9D55-06779B823652}"/>
              </a:ext>
            </a:extLst>
          </p:cNvPr>
          <p:cNvSpPr>
            <a:spLocks noGrp="1"/>
          </p:cNvSpPr>
          <p:nvPr>
            <p:ph type="body" sz="quarter" idx="50"/>
          </p:nvPr>
        </p:nvSpPr>
        <p:spPr>
          <a:xfrm>
            <a:off x="685800" y="2212848"/>
            <a:ext cx="5230368" cy="3645054"/>
          </a:xfrm>
        </p:spPr>
        <p:txBody>
          <a:bodyPr/>
          <a:lstStyle>
            <a:lvl1pPr>
              <a:spcBef>
                <a:spcPts val="600"/>
              </a:spcBef>
              <a:defRPr/>
            </a:lvl1pPr>
            <a:lvl2pPr>
              <a:spcBef>
                <a:spcPts val="600"/>
              </a:spcBef>
              <a:defRPr sz="1800"/>
            </a:lvl2pPr>
            <a:lvl3pPr marL="352425" indent="-130175">
              <a:spcBef>
                <a:spcPts val="400"/>
              </a:spcBef>
              <a:defRPr sz="1600"/>
            </a:lvl3pPr>
            <a:lvl4pPr marL="523875" indent="-120650">
              <a:spcBef>
                <a:spcPts val="300"/>
              </a:spcBef>
              <a:defRPr/>
            </a:lvl4pPr>
            <a:lvl5pPr marL="668338" indent="-115888">
              <a:spcBef>
                <a:spcPts val="2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8">
            <a:extLst>
              <a:ext uri="{FF2B5EF4-FFF2-40B4-BE49-F238E27FC236}">
                <a16:creationId xmlns:a16="http://schemas.microsoft.com/office/drawing/2014/main" id="{63C1943C-A020-7040-9469-18C8CA39D8BE}"/>
              </a:ext>
            </a:extLst>
          </p:cNvPr>
          <p:cNvSpPr>
            <a:spLocks noGrp="1"/>
          </p:cNvSpPr>
          <p:nvPr>
            <p:ph type="body" sz="quarter" idx="51"/>
          </p:nvPr>
        </p:nvSpPr>
        <p:spPr>
          <a:xfrm>
            <a:off x="6272784" y="2212848"/>
            <a:ext cx="5230368" cy="3645054"/>
          </a:xfrm>
        </p:spPr>
        <p:txBody>
          <a:bodyPr/>
          <a:lstStyle>
            <a:lvl1pPr>
              <a:spcBef>
                <a:spcPts val="600"/>
              </a:spcBef>
              <a:defRPr lang="en-GB" dirty="0"/>
            </a:lvl1pPr>
            <a:lvl2pPr>
              <a:spcBef>
                <a:spcPts val="600"/>
              </a:spcBef>
              <a:defRPr lang="en-GB" dirty="0"/>
            </a:lvl2pPr>
            <a:lvl3pPr marL="352425" indent="-130175">
              <a:spcBef>
                <a:spcPts val="400"/>
              </a:spcBef>
              <a:defRPr lang="en-GB" dirty="0"/>
            </a:lvl3pPr>
            <a:lvl4pPr marL="523875" indent="-120650">
              <a:spcBef>
                <a:spcPts val="300"/>
              </a:spcBef>
              <a:defRPr lang="en-GB" dirty="0"/>
            </a:lvl4pPr>
            <a:lvl5pPr marL="668338" indent="-115888">
              <a:spcBef>
                <a:spcPts val="200"/>
              </a:spcBef>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6">
            <a:extLst>
              <a:ext uri="{FF2B5EF4-FFF2-40B4-BE49-F238E27FC236}">
                <a16:creationId xmlns:a16="http://schemas.microsoft.com/office/drawing/2014/main" id="{DD1FF68C-C63D-9049-856E-8DE70527D45B}"/>
              </a:ext>
            </a:extLst>
          </p:cNvPr>
          <p:cNvSpPr>
            <a:spLocks noGrp="1"/>
          </p:cNvSpPr>
          <p:nvPr>
            <p:ph type="body" sz="quarter" idx="52" hasCustomPrompt="1"/>
          </p:nvPr>
        </p:nvSpPr>
        <p:spPr>
          <a:xfrm>
            <a:off x="6272784" y="1691640"/>
            <a:ext cx="523036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4" name="Text Placeholder 6">
            <a:extLst>
              <a:ext uri="{FF2B5EF4-FFF2-40B4-BE49-F238E27FC236}">
                <a16:creationId xmlns:a16="http://schemas.microsoft.com/office/drawing/2014/main" id="{A79E41C9-D150-CF4D-83DC-664D90A1706D}"/>
              </a:ext>
            </a:extLst>
          </p:cNvPr>
          <p:cNvSpPr>
            <a:spLocks noGrp="1"/>
          </p:cNvSpPr>
          <p:nvPr>
            <p:ph type="body" sz="quarter" idx="53" hasCustomPrompt="1"/>
          </p:nvPr>
        </p:nvSpPr>
        <p:spPr>
          <a:xfrm>
            <a:off x="685800" y="1691640"/>
            <a:ext cx="523036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8" name="Slide Number Placeholder 5">
            <a:extLst>
              <a:ext uri="{FF2B5EF4-FFF2-40B4-BE49-F238E27FC236}">
                <a16:creationId xmlns:a16="http://schemas.microsoft.com/office/drawing/2014/main" id="{E691B009-7D95-5E46-8A2C-277DBFD6F73F}"/>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489E62F6-309F-9203-72BA-4C4AF491104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11093316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ullet points - 3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ext Placeholder 6">
            <a:extLst>
              <a:ext uri="{FF2B5EF4-FFF2-40B4-BE49-F238E27FC236}">
                <a16:creationId xmlns:a16="http://schemas.microsoft.com/office/drawing/2014/main" id="{A1352098-F173-BC43-8638-790CED78A198}"/>
              </a:ext>
            </a:extLst>
          </p:cNvPr>
          <p:cNvSpPr>
            <a:spLocks noGrp="1"/>
          </p:cNvSpPr>
          <p:nvPr>
            <p:ph type="body" sz="quarter" idx="32" hasCustomPrompt="1"/>
          </p:nvPr>
        </p:nvSpPr>
        <p:spPr>
          <a:xfrm>
            <a:off x="685800"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7" name="Title 21">
            <a:extLst>
              <a:ext uri="{FF2B5EF4-FFF2-40B4-BE49-F238E27FC236}">
                <a16:creationId xmlns:a16="http://schemas.microsoft.com/office/drawing/2014/main" id="{C64EC6AB-6BA8-044F-B8A5-F994CBBC2F63}"/>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8" name="Text Placeholder 6">
            <a:extLst>
              <a:ext uri="{FF2B5EF4-FFF2-40B4-BE49-F238E27FC236}">
                <a16:creationId xmlns:a16="http://schemas.microsoft.com/office/drawing/2014/main" id="{C7F49EC6-F759-8742-9442-74CDC955A215}"/>
              </a:ext>
            </a:extLst>
          </p:cNvPr>
          <p:cNvSpPr>
            <a:spLocks noGrp="1"/>
          </p:cNvSpPr>
          <p:nvPr>
            <p:ph type="body" sz="quarter" idx="43"/>
          </p:nvPr>
        </p:nvSpPr>
        <p:spPr>
          <a:xfrm>
            <a:off x="685800"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3DA126C4-4136-6740-A83D-F38AD07B04D7}"/>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 Placeholder 6">
            <a:extLst>
              <a:ext uri="{FF2B5EF4-FFF2-40B4-BE49-F238E27FC236}">
                <a16:creationId xmlns:a16="http://schemas.microsoft.com/office/drawing/2014/main" id="{31917E2B-AF4F-B941-B5EE-FFF8044B3C89}"/>
              </a:ext>
            </a:extLst>
          </p:cNvPr>
          <p:cNvSpPr>
            <a:spLocks noGrp="1"/>
          </p:cNvSpPr>
          <p:nvPr>
            <p:ph type="body" sz="quarter" idx="44" hasCustomPrompt="1"/>
          </p:nvPr>
        </p:nvSpPr>
        <p:spPr>
          <a:xfrm>
            <a:off x="4416552"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3" name="Text Placeholder 6">
            <a:extLst>
              <a:ext uri="{FF2B5EF4-FFF2-40B4-BE49-F238E27FC236}">
                <a16:creationId xmlns:a16="http://schemas.microsoft.com/office/drawing/2014/main" id="{673230E5-2B62-5A40-B5CB-183D5EB580F8}"/>
              </a:ext>
            </a:extLst>
          </p:cNvPr>
          <p:cNvSpPr>
            <a:spLocks noGrp="1"/>
          </p:cNvSpPr>
          <p:nvPr>
            <p:ph type="body" sz="quarter" idx="45"/>
          </p:nvPr>
        </p:nvSpPr>
        <p:spPr>
          <a:xfrm>
            <a:off x="4416552"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6">
            <a:extLst>
              <a:ext uri="{FF2B5EF4-FFF2-40B4-BE49-F238E27FC236}">
                <a16:creationId xmlns:a16="http://schemas.microsoft.com/office/drawing/2014/main" id="{DFAF990A-3684-7B45-838B-58636F9CDE6C}"/>
              </a:ext>
            </a:extLst>
          </p:cNvPr>
          <p:cNvSpPr>
            <a:spLocks noGrp="1"/>
          </p:cNvSpPr>
          <p:nvPr>
            <p:ph type="body" sz="quarter" idx="46" hasCustomPrompt="1"/>
          </p:nvPr>
        </p:nvSpPr>
        <p:spPr>
          <a:xfrm>
            <a:off x="8129016"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ext Placeholder 6">
            <a:extLst>
              <a:ext uri="{FF2B5EF4-FFF2-40B4-BE49-F238E27FC236}">
                <a16:creationId xmlns:a16="http://schemas.microsoft.com/office/drawing/2014/main" id="{30540E71-CBB9-7E47-9FF0-6D8D6C1D993A}"/>
              </a:ext>
            </a:extLst>
          </p:cNvPr>
          <p:cNvSpPr>
            <a:spLocks noGrp="1"/>
          </p:cNvSpPr>
          <p:nvPr>
            <p:ph type="body" sz="quarter" idx="47"/>
          </p:nvPr>
        </p:nvSpPr>
        <p:spPr>
          <a:xfrm>
            <a:off x="8129016"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E9FE706-1994-2C98-A72F-8B2F2E7F040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261328297"/>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ullet points - 4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ext Placeholder 6">
            <a:extLst>
              <a:ext uri="{FF2B5EF4-FFF2-40B4-BE49-F238E27FC236}">
                <a16:creationId xmlns:a16="http://schemas.microsoft.com/office/drawing/2014/main" id="{09461ED9-547A-8140-9E2B-8401E16BD14F}"/>
              </a:ext>
            </a:extLst>
          </p:cNvPr>
          <p:cNvSpPr>
            <a:spLocks noGrp="1"/>
          </p:cNvSpPr>
          <p:nvPr>
            <p:ph type="body" sz="quarter" idx="34" hasCustomPrompt="1"/>
          </p:nvPr>
        </p:nvSpPr>
        <p:spPr>
          <a:xfrm>
            <a:off x="685800"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1" name="Title 21">
            <a:extLst>
              <a:ext uri="{FF2B5EF4-FFF2-40B4-BE49-F238E27FC236}">
                <a16:creationId xmlns:a16="http://schemas.microsoft.com/office/drawing/2014/main" id="{E17F3F0D-77C0-0048-8E0F-FD44D2BEAC11}"/>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6" name="Text Placeholder 4">
            <a:extLst>
              <a:ext uri="{FF2B5EF4-FFF2-40B4-BE49-F238E27FC236}">
                <a16:creationId xmlns:a16="http://schemas.microsoft.com/office/drawing/2014/main" id="{EC791D9D-D0F6-614B-9EAE-DBFA21976811}"/>
              </a:ext>
            </a:extLst>
          </p:cNvPr>
          <p:cNvSpPr>
            <a:spLocks noGrp="1"/>
          </p:cNvSpPr>
          <p:nvPr>
            <p:ph type="body" sz="quarter" idx="49"/>
          </p:nvPr>
        </p:nvSpPr>
        <p:spPr>
          <a:xfrm>
            <a:off x="685800"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5">
            <a:extLst>
              <a:ext uri="{FF2B5EF4-FFF2-40B4-BE49-F238E27FC236}">
                <a16:creationId xmlns:a16="http://schemas.microsoft.com/office/drawing/2014/main" id="{DF91AF64-B120-3A48-96D8-13F8C7A0C93F}"/>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3" name="Text Placeholder 6">
            <a:extLst>
              <a:ext uri="{FF2B5EF4-FFF2-40B4-BE49-F238E27FC236}">
                <a16:creationId xmlns:a16="http://schemas.microsoft.com/office/drawing/2014/main" id="{EF6BFF16-CF2C-6D4A-B14C-57E4FE8C47EA}"/>
              </a:ext>
            </a:extLst>
          </p:cNvPr>
          <p:cNvSpPr>
            <a:spLocks noGrp="1"/>
          </p:cNvSpPr>
          <p:nvPr>
            <p:ph type="body" sz="quarter" idx="50" hasCustomPrompt="1"/>
          </p:nvPr>
        </p:nvSpPr>
        <p:spPr>
          <a:xfrm>
            <a:off x="3474720"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4" name="Text Placeholder 4">
            <a:extLst>
              <a:ext uri="{FF2B5EF4-FFF2-40B4-BE49-F238E27FC236}">
                <a16:creationId xmlns:a16="http://schemas.microsoft.com/office/drawing/2014/main" id="{1015813F-1DE0-064C-8E2C-C591549FA9FB}"/>
              </a:ext>
            </a:extLst>
          </p:cNvPr>
          <p:cNvSpPr>
            <a:spLocks noGrp="1"/>
          </p:cNvSpPr>
          <p:nvPr>
            <p:ph type="body" sz="quarter" idx="51"/>
          </p:nvPr>
        </p:nvSpPr>
        <p:spPr>
          <a:xfrm>
            <a:off x="3474720"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6">
            <a:extLst>
              <a:ext uri="{FF2B5EF4-FFF2-40B4-BE49-F238E27FC236}">
                <a16:creationId xmlns:a16="http://schemas.microsoft.com/office/drawing/2014/main" id="{66A5A6DA-8E24-A34E-86A8-AA47C52D6837}"/>
              </a:ext>
            </a:extLst>
          </p:cNvPr>
          <p:cNvSpPr>
            <a:spLocks noGrp="1"/>
          </p:cNvSpPr>
          <p:nvPr>
            <p:ph type="body" sz="quarter" idx="52" hasCustomPrompt="1"/>
          </p:nvPr>
        </p:nvSpPr>
        <p:spPr>
          <a:xfrm>
            <a:off x="6291072"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5" name="Text Placeholder 4">
            <a:extLst>
              <a:ext uri="{FF2B5EF4-FFF2-40B4-BE49-F238E27FC236}">
                <a16:creationId xmlns:a16="http://schemas.microsoft.com/office/drawing/2014/main" id="{FEFD8EEE-6E77-244F-9536-2D9F9133DFBC}"/>
              </a:ext>
            </a:extLst>
          </p:cNvPr>
          <p:cNvSpPr>
            <a:spLocks noGrp="1"/>
          </p:cNvSpPr>
          <p:nvPr>
            <p:ph type="body" sz="quarter" idx="53"/>
          </p:nvPr>
        </p:nvSpPr>
        <p:spPr>
          <a:xfrm>
            <a:off x="6291072"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6">
            <a:extLst>
              <a:ext uri="{FF2B5EF4-FFF2-40B4-BE49-F238E27FC236}">
                <a16:creationId xmlns:a16="http://schemas.microsoft.com/office/drawing/2014/main" id="{824C60CC-33BB-9F4D-B062-276C68A293FA}"/>
              </a:ext>
            </a:extLst>
          </p:cNvPr>
          <p:cNvSpPr>
            <a:spLocks noGrp="1"/>
          </p:cNvSpPr>
          <p:nvPr>
            <p:ph type="body" sz="quarter" idx="54" hasCustomPrompt="1"/>
          </p:nvPr>
        </p:nvSpPr>
        <p:spPr>
          <a:xfrm>
            <a:off x="9079992"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7" name="Text Placeholder 4">
            <a:extLst>
              <a:ext uri="{FF2B5EF4-FFF2-40B4-BE49-F238E27FC236}">
                <a16:creationId xmlns:a16="http://schemas.microsoft.com/office/drawing/2014/main" id="{595CC227-1404-7D4C-9FCF-50D03E82E2AA}"/>
              </a:ext>
            </a:extLst>
          </p:cNvPr>
          <p:cNvSpPr>
            <a:spLocks noGrp="1"/>
          </p:cNvSpPr>
          <p:nvPr>
            <p:ph type="body" sz="quarter" idx="55"/>
          </p:nvPr>
        </p:nvSpPr>
        <p:spPr>
          <a:xfrm>
            <a:off x="9079992"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A0FE0B32-64CE-9F71-106E-D1A03BAEAFF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010499578"/>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py + imag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248400" y="0"/>
            <a:ext cx="5943600" cy="68580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404556"/>
            <a:ext cx="4805360" cy="843279"/>
          </a:xfrm>
        </p:spPr>
        <p:txBody>
          <a:bodyPr/>
          <a:lstStyle>
            <a:lvl1pPr>
              <a:lnSpc>
                <a:spcPct val="100000"/>
              </a:lnSpc>
              <a:defRPr spc="0" baseline="0"/>
            </a:lvl1pPr>
          </a:lstStyle>
          <a:p>
            <a:r>
              <a:rPr lang="en-US"/>
              <a:t>This is a two-line page title, </a:t>
            </a:r>
            <a:br>
              <a:rPr lang="en-US"/>
            </a:br>
            <a:r>
              <a:rPr lang="en-US"/>
              <a:t>click to add text</a:t>
            </a:r>
          </a:p>
        </p:txBody>
      </p:sp>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2212848"/>
            <a:ext cx="4792661" cy="3138696"/>
          </a:xfrm>
          <a:prstGeom prst="rect">
            <a:avLst/>
          </a:prstGeom>
        </p:spPr>
        <p:txBody>
          <a:bodyPr lIns="0" tIns="0" rIns="0" bIns="0">
            <a:noAutofit/>
          </a:bodyPr>
          <a:lstStyle>
            <a:lvl1pPr marL="0" marR="0" indent="0" algn="l" defTabSz="914400" rtl="0" eaLnBrk="1" fontAlgn="auto" latinLnBrk="0" hangingPunct="1">
              <a:lnSpc>
                <a:spcPct val="100000"/>
              </a:lnSpc>
              <a:spcBef>
                <a:spcPts val="600"/>
              </a:spcBef>
              <a:spcAft>
                <a:spcPts val="0"/>
              </a:spcAft>
              <a:buClrTx/>
              <a:buSzTx/>
              <a:buFontTx/>
              <a:buNone/>
              <a:tabLst/>
              <a:defRPr lang="en-GB" sz="1600" smtClean="0">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Duis </a:t>
            </a:r>
            <a:r>
              <a:rPr lang="en-GB" err="1">
                <a:solidFill>
                  <a:srgbClr val="0E141F"/>
                </a:solidFill>
                <a:effectLst/>
                <a:latin typeface="GE Inspira Sans" panose="020B0503060000000003" pitchFamily="34" charset="77"/>
              </a:rPr>
              <a:t>autem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vel</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eum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iriure</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in </a:t>
            </a:r>
            <a:r>
              <a:rPr lang="en-GB" err="1">
                <a:solidFill>
                  <a:srgbClr val="0E141F"/>
                </a:solidFill>
                <a:effectLst/>
                <a:latin typeface="GE Inspira Sans" panose="020B0503060000000003" pitchFamily="34" charset="77"/>
              </a:rPr>
              <a:t>hendrerit</a:t>
            </a:r>
            <a:r>
              <a:rPr lang="en-GB">
                <a:solidFill>
                  <a:srgbClr val="0E141F"/>
                </a:solidFill>
                <a:effectLst/>
                <a:latin typeface="GE Inspira Sans" panose="020B0503060000000003" pitchFamily="34" charset="77"/>
              </a:rPr>
              <a:t> in </a:t>
            </a:r>
            <a:r>
              <a:rPr lang="en-GB" err="1">
                <a:solidFill>
                  <a:srgbClr val="0E141F"/>
                </a:solidFill>
                <a:effectLst/>
                <a:latin typeface="GE Inspira Sans" panose="020B0503060000000003" pitchFamily="34" charset="77"/>
              </a:rPr>
              <a:t>vulputate</a:t>
            </a:r>
            <a:r>
              <a:rPr lang="en-GB">
                <a:solidFill>
                  <a:srgbClr val="0E141F"/>
                </a:solidFill>
                <a:effectLst/>
                <a:latin typeface="GE Inspira Sans" panose="020B0503060000000003" pitchFamily="34" charset="77"/>
              </a:rPr>
              <a:t>.</a:t>
            </a:r>
          </a:p>
        </p:txBody>
      </p:sp>
      <p:sp>
        <p:nvSpPr>
          <p:cNvPr id="9" name="Text Placeholder 6">
            <a:extLst>
              <a:ext uri="{FF2B5EF4-FFF2-40B4-BE49-F238E27FC236}">
                <a16:creationId xmlns:a16="http://schemas.microsoft.com/office/drawing/2014/main" id="{B80829BD-2985-294D-B987-91A0A07E1E10}"/>
              </a:ext>
            </a:extLst>
          </p:cNvPr>
          <p:cNvSpPr>
            <a:spLocks noGrp="1"/>
          </p:cNvSpPr>
          <p:nvPr>
            <p:ph type="body" sz="quarter" idx="34" hasCustomPrompt="1"/>
          </p:nvPr>
        </p:nvSpPr>
        <p:spPr>
          <a:xfrm>
            <a:off x="685800" y="1691640"/>
            <a:ext cx="4814435" cy="297995"/>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1" name="Slide Number Placeholder 5">
            <a:extLst>
              <a:ext uri="{FF2B5EF4-FFF2-40B4-BE49-F238E27FC236}">
                <a16:creationId xmlns:a16="http://schemas.microsoft.com/office/drawing/2014/main" id="{03468D98-1F5A-F047-A042-5DB36DE3098A}"/>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6598D729-BBEB-1CC1-062A-BF79C997F43B}"/>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4199058449"/>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 one-line 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85799" y="1177160"/>
            <a:ext cx="10826496" cy="48006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11" name="Title 21">
            <a:extLst>
              <a:ext uri="{FF2B5EF4-FFF2-40B4-BE49-F238E27FC236}">
                <a16:creationId xmlns:a16="http://schemas.microsoft.com/office/drawing/2014/main" id="{4C75F391-57ED-D04E-A472-08667CE4EFAA}"/>
              </a:ext>
            </a:extLst>
          </p:cNvPr>
          <p:cNvSpPr>
            <a:spLocks noGrp="1"/>
          </p:cNvSpPr>
          <p:nvPr>
            <p:ph type="title" hasCustomPrompt="1"/>
          </p:nvPr>
        </p:nvSpPr>
        <p:spPr>
          <a:xfrm>
            <a:off x="685799" y="403268"/>
            <a:ext cx="10826495" cy="466951"/>
          </a:xfrm>
        </p:spPr>
        <p:txBody>
          <a:bodyPr/>
          <a:lstStyle>
            <a:lvl1pPr>
              <a:lnSpc>
                <a:spcPct val="100000"/>
              </a:lnSpc>
              <a:spcBef>
                <a:spcPts val="0"/>
              </a:spcBef>
              <a:defRPr lang="en-GB" b="0" i="0" u="none" strike="noStrike" smtClean="0">
                <a:effectLst/>
                <a:latin typeface="+mj-lt"/>
              </a:defRPr>
            </a:lvl1pPr>
          </a:lstStyle>
          <a:p>
            <a:r>
              <a:rPr lang="en-US"/>
              <a:t>This is a one-line page title, click to add text</a:t>
            </a:r>
          </a:p>
        </p:txBody>
      </p:sp>
      <p:sp>
        <p:nvSpPr>
          <p:cNvPr id="5" name="Slide Number Placeholder 5">
            <a:extLst>
              <a:ext uri="{FF2B5EF4-FFF2-40B4-BE49-F238E27FC236}">
                <a16:creationId xmlns:a16="http://schemas.microsoft.com/office/drawing/2014/main" id="{7B577954-4CA1-9448-90EA-0F5402E3A79C}"/>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80DF7CB-50CF-FA72-37CD-26408F05E8B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952078048"/>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 two-line 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85800" y="1554480"/>
            <a:ext cx="10826496" cy="442325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11" name="Title 21">
            <a:extLst>
              <a:ext uri="{FF2B5EF4-FFF2-40B4-BE49-F238E27FC236}">
                <a16:creationId xmlns:a16="http://schemas.microsoft.com/office/drawing/2014/main" id="{4C75F391-57ED-D04E-A472-08667CE4EFAA}"/>
              </a:ext>
            </a:extLst>
          </p:cNvPr>
          <p:cNvSpPr>
            <a:spLocks noGrp="1"/>
          </p:cNvSpPr>
          <p:nvPr>
            <p:ph type="title" hasCustomPrompt="1"/>
          </p:nvPr>
        </p:nvSpPr>
        <p:spPr>
          <a:xfrm>
            <a:off x="685800" y="404256"/>
            <a:ext cx="10432800" cy="898026"/>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5" name="Slide Number Placeholder 5">
            <a:extLst>
              <a:ext uri="{FF2B5EF4-FFF2-40B4-BE49-F238E27FC236}">
                <a16:creationId xmlns:a16="http://schemas.microsoft.com/office/drawing/2014/main" id="{14E79B84-91D2-954C-AB62-2D3A913B6FE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1DC1856B-2E30-E8EF-E097-ACC67574560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602862283"/>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bleed imag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0" y="0"/>
            <a:ext cx="12190800" cy="68580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7" name="Slide Number Placeholder 5">
            <a:extLst>
              <a:ext uri="{FF2B5EF4-FFF2-40B4-BE49-F238E27FC236}">
                <a16:creationId xmlns:a16="http://schemas.microsoft.com/office/drawing/2014/main" id="{2BE8726E-0B7B-0C49-880A-1A9896F7B78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CBA8B7F1-775B-3684-D3BB-78495583A6D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3684097007"/>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ox content - 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84684" y="1567756"/>
            <a:ext cx="5367103"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896061" y="2304514"/>
            <a:ext cx="4724577" cy="3127292"/>
          </a:xfrm>
          <a:prstGeom prst="rect">
            <a:avLst/>
          </a:prstGeom>
        </p:spPr>
        <p:txBody>
          <a:bodyPr lIns="0" tIns="0" rIns="0" bIns="0">
            <a:noAutofit/>
          </a:bodyPr>
          <a:lstStyle>
            <a:lvl1pPr marL="0" indent="0">
              <a:lnSpc>
                <a:spcPct val="100000"/>
              </a:lnSpc>
              <a:spcBef>
                <a:spcPts val="12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p>
        </p:txBody>
      </p:sp>
      <p:sp>
        <p:nvSpPr>
          <p:cNvPr id="32" name="Rectangle 31">
            <a:extLst>
              <a:ext uri="{FF2B5EF4-FFF2-40B4-BE49-F238E27FC236}">
                <a16:creationId xmlns:a16="http://schemas.microsoft.com/office/drawing/2014/main" id="{D5F4AAE6-868C-904D-BF96-AF7ED488EDC3}"/>
              </a:ext>
            </a:extLst>
          </p:cNvPr>
          <p:cNvSpPr/>
          <p:nvPr userDrawn="1"/>
        </p:nvSpPr>
        <p:spPr>
          <a:xfrm>
            <a:off x="6229300" y="1567756"/>
            <a:ext cx="5364362"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4">
            <a:extLst>
              <a:ext uri="{FF2B5EF4-FFF2-40B4-BE49-F238E27FC236}">
                <a16:creationId xmlns:a16="http://schemas.microsoft.com/office/drawing/2014/main" id="{16419ECA-075D-7141-A138-AB42B5FCFC92}"/>
              </a:ext>
            </a:extLst>
          </p:cNvPr>
          <p:cNvSpPr>
            <a:spLocks noGrp="1"/>
          </p:cNvSpPr>
          <p:nvPr>
            <p:ph type="body" sz="quarter" idx="24" hasCustomPrompt="1"/>
          </p:nvPr>
        </p:nvSpPr>
        <p:spPr>
          <a:xfrm>
            <a:off x="6569205" y="2304514"/>
            <a:ext cx="4733239" cy="3133880"/>
          </a:xfrm>
          <a:prstGeom prst="rect">
            <a:avLst/>
          </a:prstGeom>
        </p:spPr>
        <p:txBody>
          <a:bodyPr lIns="0" tIns="0" rIns="0" bIns="0">
            <a:noAutofit/>
          </a:bodyPr>
          <a:lstStyle>
            <a:lvl1pPr marL="0" indent="0">
              <a:lnSpc>
                <a:spcPct val="100000"/>
              </a:lnSpc>
              <a:spcBef>
                <a:spcPts val="12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p:txBody>
      </p:sp>
      <p:sp>
        <p:nvSpPr>
          <p:cNvPr id="13" name="Text Placeholder 6">
            <a:extLst>
              <a:ext uri="{FF2B5EF4-FFF2-40B4-BE49-F238E27FC236}">
                <a16:creationId xmlns:a16="http://schemas.microsoft.com/office/drawing/2014/main" id="{DBF0A623-0BA6-5E41-B560-EBC0ED72AF4F}"/>
              </a:ext>
            </a:extLst>
          </p:cNvPr>
          <p:cNvSpPr>
            <a:spLocks noGrp="1"/>
          </p:cNvSpPr>
          <p:nvPr>
            <p:ph type="body" sz="quarter" idx="27" hasCustomPrompt="1"/>
          </p:nvPr>
        </p:nvSpPr>
        <p:spPr>
          <a:xfrm>
            <a:off x="890631" y="1792224"/>
            <a:ext cx="474382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6" name="Text Placeholder 6">
            <a:extLst>
              <a:ext uri="{FF2B5EF4-FFF2-40B4-BE49-F238E27FC236}">
                <a16:creationId xmlns:a16="http://schemas.microsoft.com/office/drawing/2014/main" id="{746F5DEC-0132-9D4E-BE41-AACBCF796FBC}"/>
              </a:ext>
            </a:extLst>
          </p:cNvPr>
          <p:cNvSpPr>
            <a:spLocks noGrp="1"/>
          </p:cNvSpPr>
          <p:nvPr>
            <p:ph type="body" sz="quarter" idx="28" hasCustomPrompt="1"/>
          </p:nvPr>
        </p:nvSpPr>
        <p:spPr>
          <a:xfrm>
            <a:off x="6558319" y="1789305"/>
            <a:ext cx="4743828" cy="260350"/>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itle 21">
            <a:extLst>
              <a:ext uri="{FF2B5EF4-FFF2-40B4-BE49-F238E27FC236}">
                <a16:creationId xmlns:a16="http://schemas.microsoft.com/office/drawing/2014/main" id="{E8B20C71-C916-F842-A199-D5BDFFBF05B4}"/>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10" name="Slide Number Placeholder 5">
            <a:extLst>
              <a:ext uri="{FF2B5EF4-FFF2-40B4-BE49-F238E27FC236}">
                <a16:creationId xmlns:a16="http://schemas.microsoft.com/office/drawing/2014/main" id="{54165953-7048-6E43-A1C7-524F52145FF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A63DF7E-03F6-47B1-0F5A-E219F4DD177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95563640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Slide Number Placeholder 1">
            <a:extLst>
              <a:ext uri="{FF2B5EF4-FFF2-40B4-BE49-F238E27FC236}">
                <a16:creationId xmlns:a16="http://schemas.microsoft.com/office/drawing/2014/main" id="{D1939224-DA78-179D-883C-6783A5BCD32E}"/>
              </a:ext>
            </a:extLst>
          </p:cNvPr>
          <p:cNvSpPr>
            <a:spLocks noGrp="1"/>
          </p:cNvSpPr>
          <p:nvPr>
            <p:ph type="sldNum" sz="quarter" idx="15"/>
          </p:nvPr>
        </p:nvSpPr>
        <p:spPr/>
        <p:txBody>
          <a:bodyPr/>
          <a:lstStyle/>
          <a:p>
            <a:fld id="{14719505-AD43-774F-936C-A3AE71DD4EEA}" type="slidenum">
              <a:rPr lang="en-GB" smtClean="0"/>
              <a:pPr/>
              <a:t>‹#›</a:t>
            </a:fld>
            <a:endParaRPr lang="en-GB"/>
          </a:p>
        </p:txBody>
      </p:sp>
      <p:pic>
        <p:nvPicPr>
          <p:cNvPr id="5" name="Picture 4">
            <a:extLst>
              <a:ext uri="{FF2B5EF4-FFF2-40B4-BE49-F238E27FC236}">
                <a16:creationId xmlns:a16="http://schemas.microsoft.com/office/drawing/2014/main" id="{3B09052C-A499-A0E2-8FC8-884E1B13A4B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10" name="Picture 9" descr="A black background with white text&#10;&#10;Description automatically generated">
            <a:extLst>
              <a:ext uri="{FF2B5EF4-FFF2-40B4-BE49-F238E27FC236}">
                <a16:creationId xmlns:a16="http://schemas.microsoft.com/office/drawing/2014/main" id="{71CF35E9-B642-DB9C-5165-8C6A2DDE990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302677408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ox content - 3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21185"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FA9BA50-C8D6-A644-A161-AFA6D14F593B}"/>
              </a:ext>
            </a:extLst>
          </p:cNvPr>
          <p:cNvSpPr/>
          <p:nvPr userDrawn="1"/>
        </p:nvSpPr>
        <p:spPr>
          <a:xfrm>
            <a:off x="4277289"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0E07936-5FB1-B143-B229-FB69719E9822}"/>
              </a:ext>
            </a:extLst>
          </p:cNvPr>
          <p:cNvSpPr/>
          <p:nvPr userDrawn="1"/>
        </p:nvSpPr>
        <p:spPr>
          <a:xfrm>
            <a:off x="8045558"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796529" y="2327913"/>
            <a:ext cx="3086848" cy="3140980"/>
          </a:xfrm>
          <a:prstGeom prst="rect">
            <a:avLst/>
          </a:prstGeom>
        </p:spPr>
        <p:txBody>
          <a:bodyPr lIns="0" tIns="0" rIns="0" bIns="0">
            <a:noAutofit/>
          </a:bodyPr>
          <a:lstStyle>
            <a:lvl1pPr marL="0" indent="0">
              <a:lnSpc>
                <a:spcPct val="100000"/>
              </a:lnSpc>
              <a:spcBef>
                <a:spcPts val="600"/>
              </a:spcBef>
              <a:spcAft>
                <a:spcPts val="0"/>
              </a:spcAft>
              <a:buFontTx/>
              <a:buNone/>
              <a:defRPr lang="en-US" sz="1400" kern="1200" dirty="0">
                <a:solidFill>
                  <a:srgbClr val="0E141F"/>
                </a:solidFill>
                <a:effectLst/>
                <a:latin typeface="GE Inspira Sans" panose="020B0503060000000003" pitchFamily="34" charset="77"/>
                <a:ea typeface="+mn-ea"/>
                <a:cs typeface="+mn-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29" name="Text Placeholder 24">
            <a:extLst>
              <a:ext uri="{FF2B5EF4-FFF2-40B4-BE49-F238E27FC236}">
                <a16:creationId xmlns:a16="http://schemas.microsoft.com/office/drawing/2014/main" id="{330CA67E-C7B8-954A-B603-A0B7C69610A2}"/>
              </a:ext>
            </a:extLst>
          </p:cNvPr>
          <p:cNvSpPr>
            <a:spLocks noGrp="1"/>
          </p:cNvSpPr>
          <p:nvPr>
            <p:ph type="body" sz="quarter" idx="23" hasCustomPrompt="1"/>
          </p:nvPr>
        </p:nvSpPr>
        <p:spPr>
          <a:xfrm>
            <a:off x="4547202" y="2327913"/>
            <a:ext cx="3086848" cy="3213865"/>
          </a:xfrm>
          <a:prstGeom prst="rect">
            <a:avLst/>
          </a:prstGeom>
        </p:spPr>
        <p:txBody>
          <a:bodyPr lIns="0" tIns="0" rIns="0" bIns="0">
            <a:noAutofit/>
          </a:bodyPr>
          <a:lstStyle>
            <a:lvl1pPr marL="0" indent="0">
              <a:lnSpc>
                <a:spcPct val="100000"/>
              </a:lnSpc>
              <a:spcBef>
                <a:spcPts val="600"/>
              </a:spcBef>
              <a:spcAft>
                <a:spcPts val="0"/>
              </a:spcAft>
              <a:buFontTx/>
              <a:buNone/>
              <a:defRPr sz="14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30" name="Text Placeholder 24">
            <a:extLst>
              <a:ext uri="{FF2B5EF4-FFF2-40B4-BE49-F238E27FC236}">
                <a16:creationId xmlns:a16="http://schemas.microsoft.com/office/drawing/2014/main" id="{71A6698D-6234-1F48-8A0C-8D587D552FC5}"/>
              </a:ext>
            </a:extLst>
          </p:cNvPr>
          <p:cNvSpPr>
            <a:spLocks noGrp="1"/>
          </p:cNvSpPr>
          <p:nvPr>
            <p:ph type="body" sz="quarter" idx="24" hasCustomPrompt="1"/>
          </p:nvPr>
        </p:nvSpPr>
        <p:spPr>
          <a:xfrm>
            <a:off x="8320844" y="2327913"/>
            <a:ext cx="3086848" cy="3216070"/>
          </a:xfrm>
          <a:prstGeom prst="rect">
            <a:avLst/>
          </a:prstGeom>
        </p:spPr>
        <p:txBody>
          <a:bodyPr lIns="0" tIns="0" rIns="0" bIns="0">
            <a:noAutofit/>
          </a:bodyPr>
          <a:lstStyle>
            <a:lvl1pPr marL="0" indent="0">
              <a:lnSpc>
                <a:spcPct val="100000"/>
              </a:lnSpc>
              <a:spcBef>
                <a:spcPts val="600"/>
              </a:spcBef>
              <a:spcAft>
                <a:spcPts val="0"/>
              </a:spcAft>
              <a:buFontTx/>
              <a:buNone/>
              <a:defRPr sz="14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26" name="Text Placeholder 6">
            <a:extLst>
              <a:ext uri="{FF2B5EF4-FFF2-40B4-BE49-F238E27FC236}">
                <a16:creationId xmlns:a16="http://schemas.microsoft.com/office/drawing/2014/main" id="{E7E351A0-89AB-4049-9626-AE3EE5DA6C33}"/>
              </a:ext>
            </a:extLst>
          </p:cNvPr>
          <p:cNvSpPr>
            <a:spLocks noGrp="1"/>
          </p:cNvSpPr>
          <p:nvPr>
            <p:ph type="body" sz="quarter" idx="27" hasCustomPrompt="1"/>
          </p:nvPr>
        </p:nvSpPr>
        <p:spPr>
          <a:xfrm>
            <a:off x="792947"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7" name="Text Placeholder 6">
            <a:extLst>
              <a:ext uri="{FF2B5EF4-FFF2-40B4-BE49-F238E27FC236}">
                <a16:creationId xmlns:a16="http://schemas.microsoft.com/office/drawing/2014/main" id="{3C7D2593-68CE-E044-8546-9348E1ED75CB}"/>
              </a:ext>
            </a:extLst>
          </p:cNvPr>
          <p:cNvSpPr>
            <a:spLocks noGrp="1"/>
          </p:cNvSpPr>
          <p:nvPr>
            <p:ph type="body" sz="quarter" idx="28" hasCustomPrompt="1"/>
          </p:nvPr>
        </p:nvSpPr>
        <p:spPr>
          <a:xfrm>
            <a:off x="4554366"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1" name="Text Placeholder 6">
            <a:extLst>
              <a:ext uri="{FF2B5EF4-FFF2-40B4-BE49-F238E27FC236}">
                <a16:creationId xmlns:a16="http://schemas.microsoft.com/office/drawing/2014/main" id="{A08AD627-FECA-3D4D-BCA6-C81C4DD47A1F}"/>
              </a:ext>
            </a:extLst>
          </p:cNvPr>
          <p:cNvSpPr>
            <a:spLocks noGrp="1"/>
          </p:cNvSpPr>
          <p:nvPr>
            <p:ph type="body" sz="quarter" idx="29" hasCustomPrompt="1"/>
          </p:nvPr>
        </p:nvSpPr>
        <p:spPr>
          <a:xfrm>
            <a:off x="8310469"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3" name="Title 21">
            <a:extLst>
              <a:ext uri="{FF2B5EF4-FFF2-40B4-BE49-F238E27FC236}">
                <a16:creationId xmlns:a16="http://schemas.microsoft.com/office/drawing/2014/main" id="{6FE9E7D0-F056-EA46-BA73-39BE80A84BBF}"/>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13" name="Slide Number Placeholder 5">
            <a:extLst>
              <a:ext uri="{FF2B5EF4-FFF2-40B4-BE49-F238E27FC236}">
                <a16:creationId xmlns:a16="http://schemas.microsoft.com/office/drawing/2014/main" id="{57839331-7374-C044-A79C-1E9604FD0732}"/>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79C42755-C286-4443-9DC8-0DE6C182D13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98529401"/>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ox content - 4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18010" y="158675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793354"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43" name="Rectangle 42">
            <a:extLst>
              <a:ext uri="{FF2B5EF4-FFF2-40B4-BE49-F238E27FC236}">
                <a16:creationId xmlns:a16="http://schemas.microsoft.com/office/drawing/2014/main" id="{67A29F3A-77F8-D941-8C8C-031470577026}"/>
              </a:ext>
            </a:extLst>
          </p:cNvPr>
          <p:cNvSpPr/>
          <p:nvPr userDrawn="1"/>
        </p:nvSpPr>
        <p:spPr>
          <a:xfrm>
            <a:off x="3341460" y="159226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4E3B41DF-38A2-134B-85A2-25FEB3B4F7B1}"/>
              </a:ext>
            </a:extLst>
          </p:cNvPr>
          <p:cNvSpPr/>
          <p:nvPr userDrawn="1"/>
        </p:nvSpPr>
        <p:spPr>
          <a:xfrm>
            <a:off x="6164910" y="159226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60FED38F-B83A-D94E-BBF3-09BF4BD2E917}"/>
              </a:ext>
            </a:extLst>
          </p:cNvPr>
          <p:cNvSpPr/>
          <p:nvPr userDrawn="1"/>
        </p:nvSpPr>
        <p:spPr>
          <a:xfrm>
            <a:off x="8988359" y="1592263"/>
            <a:ext cx="2688336"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4">
            <a:extLst>
              <a:ext uri="{FF2B5EF4-FFF2-40B4-BE49-F238E27FC236}">
                <a16:creationId xmlns:a16="http://schemas.microsoft.com/office/drawing/2014/main" id="{9890B971-BFD0-114A-9A91-FBF6DF9ACBB0}"/>
              </a:ext>
            </a:extLst>
          </p:cNvPr>
          <p:cNvSpPr>
            <a:spLocks noGrp="1"/>
          </p:cNvSpPr>
          <p:nvPr>
            <p:ph type="body" sz="quarter" idx="29" hasCustomPrompt="1"/>
          </p:nvPr>
        </p:nvSpPr>
        <p:spPr>
          <a:xfrm>
            <a:off x="3616303"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0" name="Text Placeholder 24">
            <a:extLst>
              <a:ext uri="{FF2B5EF4-FFF2-40B4-BE49-F238E27FC236}">
                <a16:creationId xmlns:a16="http://schemas.microsoft.com/office/drawing/2014/main" id="{A849B5FC-653A-C04F-877B-066E9ED14581}"/>
              </a:ext>
            </a:extLst>
          </p:cNvPr>
          <p:cNvSpPr>
            <a:spLocks noGrp="1"/>
          </p:cNvSpPr>
          <p:nvPr>
            <p:ph type="body" sz="quarter" idx="30" hasCustomPrompt="1"/>
          </p:nvPr>
        </p:nvSpPr>
        <p:spPr>
          <a:xfrm>
            <a:off x="6440718"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3" name="Text Placeholder 24">
            <a:extLst>
              <a:ext uri="{FF2B5EF4-FFF2-40B4-BE49-F238E27FC236}">
                <a16:creationId xmlns:a16="http://schemas.microsoft.com/office/drawing/2014/main" id="{024A4193-D541-F341-B9B3-BF89F7FBE6E2}"/>
              </a:ext>
            </a:extLst>
          </p:cNvPr>
          <p:cNvSpPr>
            <a:spLocks noGrp="1"/>
          </p:cNvSpPr>
          <p:nvPr>
            <p:ph type="body" sz="quarter" idx="31" hasCustomPrompt="1"/>
          </p:nvPr>
        </p:nvSpPr>
        <p:spPr>
          <a:xfrm>
            <a:off x="9266599"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2" name="Text Placeholder 6">
            <a:extLst>
              <a:ext uri="{FF2B5EF4-FFF2-40B4-BE49-F238E27FC236}">
                <a16:creationId xmlns:a16="http://schemas.microsoft.com/office/drawing/2014/main" id="{E47D8C3E-2D63-5A4B-8D52-5A7783D6DE90}"/>
              </a:ext>
            </a:extLst>
          </p:cNvPr>
          <p:cNvSpPr>
            <a:spLocks noGrp="1"/>
          </p:cNvSpPr>
          <p:nvPr>
            <p:ph type="body" sz="quarter" idx="34" hasCustomPrompt="1"/>
          </p:nvPr>
        </p:nvSpPr>
        <p:spPr>
          <a:xfrm>
            <a:off x="787923"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6" name="Text Placeholder 6">
            <a:extLst>
              <a:ext uri="{FF2B5EF4-FFF2-40B4-BE49-F238E27FC236}">
                <a16:creationId xmlns:a16="http://schemas.microsoft.com/office/drawing/2014/main" id="{5ECC8345-B39F-664D-90DE-803630EB4006}"/>
              </a:ext>
            </a:extLst>
          </p:cNvPr>
          <p:cNvSpPr>
            <a:spLocks noGrp="1"/>
          </p:cNvSpPr>
          <p:nvPr>
            <p:ph type="body" sz="quarter" idx="35" hasCustomPrompt="1"/>
          </p:nvPr>
        </p:nvSpPr>
        <p:spPr>
          <a:xfrm>
            <a:off x="3616118"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9" name="Text Placeholder 6">
            <a:extLst>
              <a:ext uri="{FF2B5EF4-FFF2-40B4-BE49-F238E27FC236}">
                <a16:creationId xmlns:a16="http://schemas.microsoft.com/office/drawing/2014/main" id="{57A57D5F-0B83-6444-AD5C-15611EBB9595}"/>
              </a:ext>
            </a:extLst>
          </p:cNvPr>
          <p:cNvSpPr>
            <a:spLocks noGrp="1"/>
          </p:cNvSpPr>
          <p:nvPr>
            <p:ph type="body" sz="quarter" idx="36" hasCustomPrompt="1"/>
          </p:nvPr>
        </p:nvSpPr>
        <p:spPr>
          <a:xfrm>
            <a:off x="6445779"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1" name="Text Placeholder 6">
            <a:extLst>
              <a:ext uri="{FF2B5EF4-FFF2-40B4-BE49-F238E27FC236}">
                <a16:creationId xmlns:a16="http://schemas.microsoft.com/office/drawing/2014/main" id="{AA446962-F1FE-5E41-AD29-0F18C740380C}"/>
              </a:ext>
            </a:extLst>
          </p:cNvPr>
          <p:cNvSpPr>
            <a:spLocks noGrp="1"/>
          </p:cNvSpPr>
          <p:nvPr>
            <p:ph type="body" sz="quarter" idx="37" hasCustomPrompt="1"/>
          </p:nvPr>
        </p:nvSpPr>
        <p:spPr>
          <a:xfrm>
            <a:off x="9276906"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8" name="Title 21">
            <a:extLst>
              <a:ext uri="{FF2B5EF4-FFF2-40B4-BE49-F238E27FC236}">
                <a16:creationId xmlns:a16="http://schemas.microsoft.com/office/drawing/2014/main" id="{9593476A-9268-1A46-924B-0EC4EFC4EDB5}"/>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6" name="Slide Number Placeholder 5">
            <a:extLst>
              <a:ext uri="{FF2B5EF4-FFF2-40B4-BE49-F238E27FC236}">
                <a16:creationId xmlns:a16="http://schemas.microsoft.com/office/drawing/2014/main" id="{CF72C1D7-95BA-A548-A776-EC5439EA1107}"/>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9594E1D-AA39-DB19-5BD8-7D6352D7F40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4289552439"/>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slide-blu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C963DC8-56FB-84D5-CA01-3DB8AD23A27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6210255"/>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slide-gree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00B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50BD725-615A-D14E-FA5F-73DC522A7D8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13815845"/>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slide-orang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FE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EB58EF84-4427-9326-7A40-AF3E894CD0A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945373698"/>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slide-yellow">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FFC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rgbClr val="002D5D"/>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E2EFF62B-1979-EBCA-5808-8769A35402C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726110759"/>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tatement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211906"/>
            <a:ext cx="8648844" cy="2336347"/>
          </a:xfrm>
          <a:prstGeom prst="rect">
            <a:avLst/>
          </a:prstGeom>
        </p:spPr>
        <p:txBody>
          <a:bodyPr lIns="0" tIns="0" rIns="0" bIns="0" anchor="t">
            <a:noAutofit/>
          </a:bodyPr>
          <a:lstStyle>
            <a:lvl1pPr marL="0" indent="0">
              <a:lnSpc>
                <a:spcPts val="5500"/>
              </a:lnSpc>
              <a:spcBef>
                <a:spcPts val="0"/>
              </a:spcBef>
              <a:spcAft>
                <a:spcPts val="0"/>
              </a:spcAft>
              <a:buFontTx/>
              <a:buNone/>
              <a:defRPr lang="en-GB" sz="4000" spc="0" baseline="0" smtClean="0">
                <a:solidFill>
                  <a:schemeClr val="bg2"/>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Statement, click to add text. Ut </a:t>
            </a:r>
            <a:r>
              <a:rPr lang="en-GB" err="1">
                <a:solidFill>
                  <a:srgbClr val="142338"/>
                </a:solidFill>
                <a:effectLst/>
                <a:latin typeface="GE Inspira Sans" panose="020B0503060000000003" pitchFamily="34" charset="77"/>
              </a:rPr>
              <a:t>enim</a:t>
            </a:r>
            <a:r>
              <a:rPr lang="en-GB">
                <a:solidFill>
                  <a:srgbClr val="142338"/>
                </a:solidFill>
                <a:effectLst/>
                <a:latin typeface="GE Inspira Sans" panose="020B0503060000000003" pitchFamily="34" charset="77"/>
              </a:rPr>
              <a:t> ad minim </a:t>
            </a:r>
            <a:r>
              <a:rPr lang="en-GB" err="1">
                <a:solidFill>
                  <a:srgbClr val="142338"/>
                </a:solidFill>
                <a:effectLst/>
                <a:latin typeface="GE Inspira Sans" panose="020B0503060000000003" pitchFamily="34" charset="77"/>
              </a:rPr>
              <a:t>veniam</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quis</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nostrud</a:t>
            </a:r>
            <a:r>
              <a:rPr lang="en-GB">
                <a:solidFill>
                  <a:srgbClr val="142338"/>
                </a:solidFill>
                <a:effectLst/>
                <a:latin typeface="GE Inspira Sans" panose="020B0503060000000003" pitchFamily="34" charset="77"/>
              </a:rPr>
              <a:t> exercitation </a:t>
            </a:r>
            <a:r>
              <a:rPr lang="en-GB" err="1">
                <a:solidFill>
                  <a:srgbClr val="142338"/>
                </a:solidFill>
                <a:effectLst/>
                <a:latin typeface="GE Inspira Sans" panose="020B0503060000000003" pitchFamily="34" charset="77"/>
              </a:rPr>
              <a:t>ullamco</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laboris</a:t>
            </a:r>
            <a:r>
              <a:rPr lang="en-GB">
                <a:solidFill>
                  <a:srgbClr val="142338"/>
                </a:solidFill>
                <a:effectLst/>
                <a:latin typeface="GE Inspira Sans" panose="020B0503060000000003" pitchFamily="34" charset="77"/>
              </a:rPr>
              <a:t> nisi </a:t>
            </a:r>
            <a:r>
              <a:rPr lang="en-GB" err="1">
                <a:solidFill>
                  <a:srgbClr val="142338"/>
                </a:solidFill>
                <a:effectLst/>
                <a:latin typeface="GE Inspira Sans" panose="020B0503060000000003" pitchFamily="34" charset="77"/>
              </a:rPr>
              <a:t>ut</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aliquip</a:t>
            </a:r>
            <a:r>
              <a:rPr lang="en-GB">
                <a:solidFill>
                  <a:srgbClr val="142338"/>
                </a:solidFill>
                <a:effectLst/>
                <a:latin typeface="GE Inspira Sans" panose="020B0503060000000003" pitchFamily="34" charset="77"/>
              </a:rPr>
              <a:t>.</a:t>
            </a:r>
          </a:p>
        </p:txBody>
      </p:sp>
      <p:sp>
        <p:nvSpPr>
          <p:cNvPr id="5" name="Slide Number Placeholder 5">
            <a:extLst>
              <a:ext uri="{FF2B5EF4-FFF2-40B4-BE49-F238E27FC236}">
                <a16:creationId xmlns:a16="http://schemas.microsoft.com/office/drawing/2014/main" id="{46A6038C-44C2-0D48-B480-ECFFDA9395C7}"/>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6" name="Freeform 5">
            <a:extLst>
              <a:ext uri="{FF2B5EF4-FFF2-40B4-BE49-F238E27FC236}">
                <a16:creationId xmlns:a16="http://schemas.microsoft.com/office/drawing/2014/main" id="{67C9F53C-D48C-4E42-8AAF-6B4A845430CA}"/>
              </a:ext>
            </a:extLst>
          </p:cNvPr>
          <p:cNvSpPr>
            <a:spLocks/>
          </p:cNvSpPr>
          <p:nvPr userDrawn="1"/>
        </p:nvSpPr>
        <p:spPr bwMode="auto">
          <a:xfrm>
            <a:off x="661931" y="2128087"/>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26D80D8D-FA38-373E-E757-DE788F5F1FB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639709239"/>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ingle thought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176417"/>
            <a:ext cx="10268018" cy="984388"/>
          </a:xfrm>
          <a:prstGeom prst="rect">
            <a:avLst/>
          </a:prstGeom>
        </p:spPr>
        <p:txBody>
          <a:bodyPr lIns="0" tIns="0" rIns="0" bIns="0" anchor="t">
            <a:noAutofit/>
          </a:bodyPr>
          <a:lstStyle>
            <a:lvl1pPr marL="0" indent="0">
              <a:lnSpc>
                <a:spcPct val="100000"/>
              </a:lnSpc>
              <a:spcBef>
                <a:spcPts val="400"/>
              </a:spcBef>
              <a:spcAft>
                <a:spcPts val="0"/>
              </a:spcAft>
              <a:buFontTx/>
              <a:buNone/>
              <a:defRPr lang="en-GB" sz="5400" spc="0" baseline="0" smtClean="0">
                <a:solidFill>
                  <a:srgbClr val="005CB9"/>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Single thought, click to add text</a:t>
            </a:r>
          </a:p>
        </p:txBody>
      </p:sp>
      <p:sp useBgFill="1">
        <p:nvSpPr>
          <p:cNvPr id="4" name="Slide Number Placeholder 5">
            <a:extLst>
              <a:ext uri="{FF2B5EF4-FFF2-40B4-BE49-F238E27FC236}">
                <a16:creationId xmlns:a16="http://schemas.microsoft.com/office/drawing/2014/main" id="{7A858041-AF69-B74D-8880-C2A9CF621A19}"/>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C9B45510-67B1-1C58-D612-026BC0D58F7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21167199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ingle thought slide">
    <p:bg>
      <p:bgPr>
        <a:solidFill>
          <a:srgbClr val="DBE2E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F4CEAEF-7F64-F04A-B9C9-7D591503AC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54700" y="29353"/>
            <a:ext cx="6337300" cy="6858000"/>
          </a:xfrm>
          <a:prstGeom prst="rect">
            <a:avLst/>
          </a:prstGeom>
        </p:spPr>
      </p:pic>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176416"/>
            <a:ext cx="7429500" cy="1773283"/>
          </a:xfrm>
          <a:prstGeom prst="rect">
            <a:avLst/>
          </a:prstGeom>
        </p:spPr>
        <p:txBody>
          <a:bodyPr lIns="0" tIns="0" rIns="0" bIns="0" anchor="t">
            <a:noAutofit/>
          </a:bodyPr>
          <a:lstStyle>
            <a:lvl1pPr marL="0" indent="0">
              <a:lnSpc>
                <a:spcPct val="100000"/>
              </a:lnSpc>
              <a:spcBef>
                <a:spcPts val="400"/>
              </a:spcBef>
              <a:spcAft>
                <a:spcPts val="0"/>
              </a:spcAft>
              <a:buFontTx/>
              <a:buNone/>
              <a:defRPr lang="en-GB" sz="5400" spc="0" baseline="0" smtClean="0">
                <a:solidFill>
                  <a:srgbClr val="005CB9"/>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Single thought, click to add text</a:t>
            </a:r>
          </a:p>
        </p:txBody>
      </p:sp>
      <p:sp>
        <p:nvSpPr>
          <p:cNvPr id="6" name="Slide Number Placeholder 5">
            <a:extLst>
              <a:ext uri="{FF2B5EF4-FFF2-40B4-BE49-F238E27FC236}">
                <a16:creationId xmlns:a16="http://schemas.microsoft.com/office/drawing/2014/main" id="{C92F8DBC-EE22-0B43-BF57-C2716A7A7983}"/>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957E98E2-0372-977F-67C7-BF585ABD0AD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26563616"/>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ingle statistic slide">
    <p:bg>
      <p:bgPr>
        <a:solidFill>
          <a:srgbClr val="DBE2E9"/>
        </a:solid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2360884"/>
            <a:ext cx="5553713" cy="1097469"/>
          </a:xfrm>
        </p:spPr>
        <p:txBody>
          <a:bodyPr tIns="648000"/>
          <a:lstStyle>
            <a:lvl1pPr>
              <a:lnSpc>
                <a:spcPts val="4000"/>
              </a:lnSpc>
              <a:defRPr sz="12000" spc="0">
                <a:solidFill>
                  <a:srgbClr val="005CB9"/>
                </a:solidFill>
              </a:defRPr>
            </a:lvl1pPr>
          </a:lstStyle>
          <a:p>
            <a:r>
              <a:rPr lang="en-US"/>
              <a:t>130</a:t>
            </a: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531"/>
            <a:ext cx="5567363" cy="169369"/>
          </a:xfrm>
          <a:prstGeom prst="rect">
            <a:avLst/>
          </a:prstGeom>
        </p:spPr>
        <p:txBody>
          <a:bodyPr lIns="0" tIns="0" rIns="0" bIns="0">
            <a:noAutofit/>
          </a:bodyPr>
          <a:lstStyle>
            <a:lvl1pPr marL="0" marR="0" indent="0" algn="l" defTabSz="914400" rtl="0" eaLnBrk="1" fontAlgn="auto" latinLnBrk="0" hangingPunct="1">
              <a:lnSpc>
                <a:spcPts val="12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1" name="Text Placeholder 4">
            <a:extLst>
              <a:ext uri="{FF2B5EF4-FFF2-40B4-BE49-F238E27FC236}">
                <a16:creationId xmlns:a16="http://schemas.microsoft.com/office/drawing/2014/main" id="{347F5575-CE12-7146-9C48-39696C36F5DA}"/>
              </a:ext>
            </a:extLst>
          </p:cNvPr>
          <p:cNvSpPr>
            <a:spLocks noGrp="1"/>
          </p:cNvSpPr>
          <p:nvPr>
            <p:ph type="body" sz="quarter" idx="22" hasCustomPrompt="1"/>
          </p:nvPr>
        </p:nvSpPr>
        <p:spPr>
          <a:xfrm>
            <a:off x="685800" y="4183409"/>
            <a:ext cx="5580062" cy="1013710"/>
          </a:xfrm>
          <a:prstGeom prst="rect">
            <a:avLst/>
          </a:prstGeom>
        </p:spPr>
        <p:txBody>
          <a:bodyPr>
            <a:noAutofit/>
          </a:bodyPr>
          <a:lstStyle>
            <a:lvl1pPr>
              <a:lnSpc>
                <a:spcPct val="100000"/>
              </a:lnSpc>
              <a:defRPr sz="2000" spc="50" baseline="0">
                <a:solidFill>
                  <a:srgbClr val="002D5D"/>
                </a:solidFill>
              </a:defRPr>
            </a:lvl1pPr>
            <a:lvl2pPr>
              <a:defRPr sz="2000"/>
            </a:lvl2pPr>
            <a:lvl3pPr>
              <a:defRPr sz="2000"/>
            </a:lvl3pPr>
            <a:lvl4pPr>
              <a:defRPr sz="2000"/>
            </a:lvl4pPr>
            <a:lvl5pPr>
              <a:defRPr sz="2000"/>
            </a:lvl5pPr>
          </a:lstStyle>
          <a:p>
            <a:pPr lvl="0"/>
            <a:r>
              <a:rPr lang="en-US"/>
              <a:t>GE operates in 130 countries </a:t>
            </a:r>
            <a:br>
              <a:rPr lang="en-US"/>
            </a:br>
            <a:r>
              <a:rPr lang="en-US"/>
              <a:t>worldwide</a:t>
            </a:r>
          </a:p>
          <a:p>
            <a:pPr lvl="0"/>
            <a:endParaRPr lang="en-US"/>
          </a:p>
        </p:txBody>
      </p:sp>
      <p:sp>
        <p:nvSpPr>
          <p:cNvPr id="10" name="Rectangle 9">
            <a:extLst>
              <a:ext uri="{FF2B5EF4-FFF2-40B4-BE49-F238E27FC236}">
                <a16:creationId xmlns:a16="http://schemas.microsoft.com/office/drawing/2014/main" id="{6F9EFAE7-D635-4161-BB6C-69B01A972308}"/>
              </a:ext>
            </a:extLst>
          </p:cNvPr>
          <p:cNvSpPr/>
          <p:nvPr userDrawn="1"/>
        </p:nvSpPr>
        <p:spPr>
          <a:xfrm>
            <a:off x="685800" y="3808549"/>
            <a:ext cx="3495640"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a:extLst>
              <a:ext uri="{FF2B5EF4-FFF2-40B4-BE49-F238E27FC236}">
                <a16:creationId xmlns:a16="http://schemas.microsoft.com/office/drawing/2014/main" id="{08FE27B8-CA37-5E40-87B5-6A9229A065B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8FA8C0A-1DC0-F6C9-597E-56393911325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851065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0BD34D9F-1FF8-AEA7-2446-8138488B99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3" name="Picture 2" descr="A black background with white text&#10;&#10;Description automatically generated">
            <a:extLst>
              <a:ext uri="{FF2B5EF4-FFF2-40B4-BE49-F238E27FC236}">
                <a16:creationId xmlns:a16="http://schemas.microsoft.com/office/drawing/2014/main" id="{B2EB7998-BAEF-C998-44CA-94AED8657F1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17320918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Single statistic slide">
    <p:bg>
      <p:bgPr>
        <a:solidFill>
          <a:srgbClr val="DBE2E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11BE49-9A3B-0142-907B-677D12FF8B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54700" y="29353"/>
            <a:ext cx="6337300" cy="6858000"/>
          </a:xfrm>
          <a:prstGeom prst="rect">
            <a:avLst/>
          </a:prstGeom>
        </p:spPr>
      </p:pic>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2360884"/>
            <a:ext cx="5553713" cy="1097469"/>
          </a:xfrm>
        </p:spPr>
        <p:txBody>
          <a:bodyPr tIns="648000"/>
          <a:lstStyle>
            <a:lvl1pPr>
              <a:lnSpc>
                <a:spcPts val="4000"/>
              </a:lnSpc>
              <a:defRPr sz="12000" spc="0">
                <a:solidFill>
                  <a:srgbClr val="005CB9"/>
                </a:solidFill>
              </a:defRPr>
            </a:lvl1pPr>
          </a:lstStyle>
          <a:p>
            <a:r>
              <a:rPr lang="en-US"/>
              <a:t>130</a:t>
            </a: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531"/>
            <a:ext cx="5567363" cy="169369"/>
          </a:xfrm>
          <a:prstGeom prst="rect">
            <a:avLst/>
          </a:prstGeom>
        </p:spPr>
        <p:txBody>
          <a:bodyPr lIns="0" tIns="0" rIns="0" bIns="0">
            <a:noAutofit/>
          </a:bodyPr>
          <a:lstStyle>
            <a:lvl1pPr marL="0" marR="0" indent="0" algn="l" defTabSz="914400" rtl="0" eaLnBrk="1" fontAlgn="auto" latinLnBrk="0" hangingPunct="1">
              <a:lnSpc>
                <a:spcPts val="12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1" name="Text Placeholder 4">
            <a:extLst>
              <a:ext uri="{FF2B5EF4-FFF2-40B4-BE49-F238E27FC236}">
                <a16:creationId xmlns:a16="http://schemas.microsoft.com/office/drawing/2014/main" id="{347F5575-CE12-7146-9C48-39696C36F5DA}"/>
              </a:ext>
            </a:extLst>
          </p:cNvPr>
          <p:cNvSpPr>
            <a:spLocks noGrp="1"/>
          </p:cNvSpPr>
          <p:nvPr>
            <p:ph type="body" sz="quarter" idx="22" hasCustomPrompt="1"/>
          </p:nvPr>
        </p:nvSpPr>
        <p:spPr>
          <a:xfrm>
            <a:off x="685800" y="4183409"/>
            <a:ext cx="5580062" cy="1013710"/>
          </a:xfrm>
          <a:prstGeom prst="rect">
            <a:avLst/>
          </a:prstGeom>
        </p:spPr>
        <p:txBody>
          <a:bodyPr>
            <a:noAutofit/>
          </a:bodyPr>
          <a:lstStyle>
            <a:lvl1pPr>
              <a:lnSpc>
                <a:spcPct val="100000"/>
              </a:lnSpc>
              <a:defRPr sz="2000" spc="50" baseline="0">
                <a:solidFill>
                  <a:srgbClr val="002D5D"/>
                </a:solidFill>
              </a:defRPr>
            </a:lvl1pPr>
            <a:lvl2pPr>
              <a:defRPr sz="2000"/>
            </a:lvl2pPr>
            <a:lvl3pPr>
              <a:defRPr sz="2000"/>
            </a:lvl3pPr>
            <a:lvl4pPr>
              <a:defRPr sz="2000"/>
            </a:lvl4pPr>
            <a:lvl5pPr>
              <a:defRPr sz="2000"/>
            </a:lvl5pPr>
          </a:lstStyle>
          <a:p>
            <a:pPr lvl="0"/>
            <a:r>
              <a:rPr lang="en-US"/>
              <a:t>GE operates in 130 countries </a:t>
            </a:r>
            <a:br>
              <a:rPr lang="en-US"/>
            </a:br>
            <a:r>
              <a:rPr lang="en-US"/>
              <a:t>worldwide</a:t>
            </a:r>
          </a:p>
          <a:p>
            <a:pPr lvl="0"/>
            <a:endParaRPr lang="en-US"/>
          </a:p>
        </p:txBody>
      </p:sp>
      <p:sp>
        <p:nvSpPr>
          <p:cNvPr id="10" name="Rectangle 9">
            <a:extLst>
              <a:ext uri="{FF2B5EF4-FFF2-40B4-BE49-F238E27FC236}">
                <a16:creationId xmlns:a16="http://schemas.microsoft.com/office/drawing/2014/main" id="{6F9EFAE7-D635-4161-BB6C-69B01A972308}"/>
              </a:ext>
            </a:extLst>
          </p:cNvPr>
          <p:cNvSpPr/>
          <p:nvPr userDrawn="1"/>
        </p:nvSpPr>
        <p:spPr>
          <a:xfrm>
            <a:off x="685800" y="3808549"/>
            <a:ext cx="3495640"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a:extLst>
              <a:ext uri="{FF2B5EF4-FFF2-40B4-BE49-F238E27FC236}">
                <a16:creationId xmlns:a16="http://schemas.microsoft.com/office/drawing/2014/main" id="{08FE27B8-CA37-5E40-87B5-6A9229A065B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D10E652-3BE3-D37B-3963-A2B41D27226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2376380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statistics slide">
    <p:bg>
      <p:bgPr>
        <a:solidFill>
          <a:srgbClr val="DBE2E9"/>
        </a:solidFill>
        <a:effectLst/>
      </p:bgPr>
    </p:bg>
    <p:spTree>
      <p:nvGrpSpPr>
        <p:cNvPr id="1" name=""/>
        <p:cNvGrpSpPr/>
        <p:nvPr/>
      </p:nvGrpSpPr>
      <p:grpSpPr>
        <a:xfrm>
          <a:off x="0" y="0"/>
          <a:ext cx="0" cy="0"/>
          <a:chOff x="0" y="0"/>
          <a:chExt cx="0" cy="0"/>
        </a:xfrm>
      </p:grpSpPr>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GE operates in 130 countries</a:t>
            </a:r>
            <a:r>
              <a:rPr lang="en-GB">
                <a:solidFill>
                  <a:srgbClr val="142338"/>
                </a:solidFill>
                <a:effectLst/>
                <a:latin typeface="GE Inspira Sans" panose="020B0503060000000003" pitchFamily="34" charset="77"/>
              </a:rPr>
              <a:t>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worldwide</a:t>
            </a:r>
            <a:endParaRPr lang="en-GB">
              <a:solidFill>
                <a:srgbClr val="101A2A"/>
              </a:solidFill>
              <a:effectLst/>
              <a:latin typeface="GE Inspira Sans" panose="020B0503060000000003" pitchFamily="34" charset="77"/>
            </a:endParaRP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5" name="Text Placeholder 2">
            <a:extLst>
              <a:ext uri="{FF2B5EF4-FFF2-40B4-BE49-F238E27FC236}">
                <a16:creationId xmlns:a16="http://schemas.microsoft.com/office/drawing/2014/main" id="{06C5EE65-DF39-184B-A02C-662F18EAF904}"/>
              </a:ext>
            </a:extLst>
          </p:cNvPr>
          <p:cNvSpPr>
            <a:spLocks noGrp="1"/>
          </p:cNvSpPr>
          <p:nvPr>
            <p:ph type="body" idx="20" hasCustomPrompt="1"/>
          </p:nvPr>
        </p:nvSpPr>
        <p:spPr>
          <a:xfrm>
            <a:off x="440665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Wind turbines</a:t>
            </a:r>
          </a:p>
        </p:txBody>
      </p:sp>
      <p:sp>
        <p:nvSpPr>
          <p:cNvPr id="17" name="Text Placeholder 2">
            <a:extLst>
              <a:ext uri="{FF2B5EF4-FFF2-40B4-BE49-F238E27FC236}">
                <a16:creationId xmlns:a16="http://schemas.microsoft.com/office/drawing/2014/main" id="{A36E78DE-F326-D244-820A-6A84DFC7D0F7}"/>
              </a:ext>
            </a:extLst>
          </p:cNvPr>
          <p:cNvSpPr>
            <a:spLocks noGrp="1"/>
          </p:cNvSpPr>
          <p:nvPr>
            <p:ph type="body" idx="21" hasCustomPrompt="1"/>
          </p:nvPr>
        </p:nvSpPr>
        <p:spPr>
          <a:xfrm>
            <a:off x="8129016" y="1865376"/>
            <a:ext cx="3364992" cy="230768"/>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002D5D"/>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Gas turbines</a:t>
            </a:r>
          </a:p>
        </p:txBody>
      </p:sp>
      <p:sp>
        <p:nvSpPr>
          <p:cNvPr id="4" name="Text Placeholder 3">
            <a:extLst>
              <a:ext uri="{FF2B5EF4-FFF2-40B4-BE49-F238E27FC236}">
                <a16:creationId xmlns:a16="http://schemas.microsoft.com/office/drawing/2014/main" id="{D8300D3B-5FAA-D34E-80A3-B41F9E850893}"/>
              </a:ext>
            </a:extLst>
          </p:cNvPr>
          <p:cNvSpPr>
            <a:spLocks noGrp="1"/>
          </p:cNvSpPr>
          <p:nvPr>
            <p:ph type="body" sz="quarter" idx="22" hasCustomPrompt="1"/>
          </p:nvPr>
        </p:nvSpPr>
        <p:spPr>
          <a:xfrm>
            <a:off x="4408165" y="2160082"/>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rgbClr val="005CB9"/>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4,000+</a:t>
            </a:r>
          </a:p>
        </p:txBody>
      </p:sp>
      <p:sp>
        <p:nvSpPr>
          <p:cNvPr id="18" name="Text Placeholder 26">
            <a:extLst>
              <a:ext uri="{FF2B5EF4-FFF2-40B4-BE49-F238E27FC236}">
                <a16:creationId xmlns:a16="http://schemas.microsoft.com/office/drawing/2014/main" id="{C5939D23-38D9-3A4E-B2D2-2921F471BC6D}"/>
              </a:ext>
            </a:extLst>
          </p:cNvPr>
          <p:cNvSpPr>
            <a:spLocks noGrp="1"/>
          </p:cNvSpPr>
          <p:nvPr>
            <p:ph type="body" sz="quarter" idx="23" hasCustomPrompt="1"/>
          </p:nvPr>
        </p:nvSpPr>
        <p:spPr>
          <a:xfrm>
            <a:off x="4408165"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Installed 400+ GW capacity globally</a:t>
            </a:r>
          </a:p>
        </p:txBody>
      </p:sp>
      <p:sp>
        <p:nvSpPr>
          <p:cNvPr id="23" name="Text Placeholder 26">
            <a:extLst>
              <a:ext uri="{FF2B5EF4-FFF2-40B4-BE49-F238E27FC236}">
                <a16:creationId xmlns:a16="http://schemas.microsoft.com/office/drawing/2014/main" id="{C8194353-81B0-4249-A01F-37B30C9BA3D9}"/>
              </a:ext>
            </a:extLst>
          </p:cNvPr>
          <p:cNvSpPr>
            <a:spLocks noGrp="1"/>
          </p:cNvSpPr>
          <p:nvPr>
            <p:ph type="body" sz="quarter" idx="24" hasCustomPrompt="1"/>
          </p:nvPr>
        </p:nvSpPr>
        <p:spPr>
          <a:xfrm>
            <a:off x="8129016"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Equipping 90% of transmission </a:t>
            </a:r>
            <a:br>
              <a:rPr lang="en-GB">
                <a:solidFill>
                  <a:srgbClr val="101A2A"/>
                </a:solidFill>
                <a:effectLst/>
                <a:latin typeface="GE Inspira Sans" panose="020B0503060000000003" pitchFamily="34" charset="77"/>
              </a:rPr>
            </a:br>
            <a:r>
              <a:rPr lang="en-GB">
                <a:solidFill>
                  <a:srgbClr val="101A2A"/>
                </a:solidFill>
                <a:effectLst/>
                <a:latin typeface="GE Inspira Sans" panose="020B0503060000000003" pitchFamily="34" charset="77"/>
              </a:rPr>
              <a:t>utilities worldwide</a:t>
            </a:r>
          </a:p>
        </p:txBody>
      </p:sp>
      <p:sp>
        <p:nvSpPr>
          <p:cNvPr id="6" name="Text Placeholder 5">
            <a:extLst>
              <a:ext uri="{FF2B5EF4-FFF2-40B4-BE49-F238E27FC236}">
                <a16:creationId xmlns:a16="http://schemas.microsoft.com/office/drawing/2014/main" id="{1778B1B1-2BA7-6444-85A2-E24FFB372CAB}"/>
              </a:ext>
            </a:extLst>
          </p:cNvPr>
          <p:cNvSpPr>
            <a:spLocks noGrp="1"/>
          </p:cNvSpPr>
          <p:nvPr>
            <p:ph type="body" sz="quarter" idx="25" hasCustomPrompt="1"/>
          </p:nvPr>
        </p:nvSpPr>
        <p:spPr>
          <a:xfrm>
            <a:off x="8129016" y="2158895"/>
            <a:ext cx="3364992" cy="125412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rgbClr val="005CB9"/>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8,000+</a:t>
            </a:r>
          </a:p>
        </p:txBody>
      </p:sp>
      <p:sp>
        <p:nvSpPr>
          <p:cNvPr id="26" name="Text Placeholder 3">
            <a:extLst>
              <a:ext uri="{FF2B5EF4-FFF2-40B4-BE49-F238E27FC236}">
                <a16:creationId xmlns:a16="http://schemas.microsoft.com/office/drawing/2014/main" id="{FB5AA8CD-1B53-664E-9DE7-20059A86BD0A}"/>
              </a:ext>
            </a:extLst>
          </p:cNvPr>
          <p:cNvSpPr>
            <a:spLocks noGrp="1"/>
          </p:cNvSpPr>
          <p:nvPr>
            <p:ph type="body" sz="quarter" idx="28" hasCustomPrompt="1"/>
          </p:nvPr>
        </p:nvSpPr>
        <p:spPr>
          <a:xfrm>
            <a:off x="685800" y="2158385"/>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300" baseline="0">
                <a:solidFill>
                  <a:srgbClr val="005CB9"/>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130</a:t>
            </a:r>
          </a:p>
        </p:txBody>
      </p:sp>
      <p:sp>
        <p:nvSpPr>
          <p:cNvPr id="21" name="Rectangle 20">
            <a:extLst>
              <a:ext uri="{FF2B5EF4-FFF2-40B4-BE49-F238E27FC236}">
                <a16:creationId xmlns:a16="http://schemas.microsoft.com/office/drawing/2014/main" id="{3538CC38-79A3-43AF-AA3D-C11967FB2D91}"/>
              </a:ext>
            </a:extLst>
          </p:cNvPr>
          <p:cNvSpPr/>
          <p:nvPr userDrawn="1"/>
        </p:nvSpPr>
        <p:spPr>
          <a:xfrm>
            <a:off x="685800"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51480F5-14D8-4900-97DA-E64D4E61272A}"/>
              </a:ext>
            </a:extLst>
          </p:cNvPr>
          <p:cNvSpPr/>
          <p:nvPr userDrawn="1"/>
        </p:nvSpPr>
        <p:spPr>
          <a:xfrm>
            <a:off x="4406650"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80D8E16-1935-4427-95C0-050B24E8F513}"/>
              </a:ext>
            </a:extLst>
          </p:cNvPr>
          <p:cNvSpPr/>
          <p:nvPr userDrawn="1"/>
        </p:nvSpPr>
        <p:spPr>
          <a:xfrm>
            <a:off x="8129016"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49C6C3C7-4556-7D4A-8A8C-113132F2BFA6}"/>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1E668788-FE0B-8D58-AE08-643D8B1D731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4657985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hree statistics slide">
    <p:bg>
      <p:bgPr>
        <a:solidFill>
          <a:srgbClr val="005CB9"/>
        </a:solidFill>
        <a:effectLst/>
      </p:bgPr>
    </p:bg>
    <p:spTree>
      <p:nvGrpSpPr>
        <p:cNvPr id="1" name=""/>
        <p:cNvGrpSpPr/>
        <p:nvPr/>
      </p:nvGrpSpPr>
      <p:grpSpPr>
        <a:xfrm>
          <a:off x="0" y="0"/>
          <a:ext cx="0" cy="0"/>
          <a:chOff x="0" y="0"/>
          <a:chExt cx="0" cy="0"/>
        </a:xfrm>
      </p:grpSpPr>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GE operates in 130 countries</a:t>
            </a:r>
            <a:r>
              <a:rPr lang="en-GB">
                <a:solidFill>
                  <a:srgbClr val="142338"/>
                </a:solidFill>
                <a:effectLst/>
                <a:latin typeface="GE Inspira Sans" panose="020B0503060000000003" pitchFamily="34" charset="77"/>
              </a:rPr>
              <a:t>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worldwide</a:t>
            </a:r>
            <a:endParaRPr lang="en-GB">
              <a:solidFill>
                <a:srgbClr val="101A2A"/>
              </a:solidFill>
              <a:effectLst/>
              <a:latin typeface="GE Inspira Sans" panose="020B0503060000000003" pitchFamily="34" charset="77"/>
            </a:endParaRP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5" name="Text Placeholder 2">
            <a:extLst>
              <a:ext uri="{FF2B5EF4-FFF2-40B4-BE49-F238E27FC236}">
                <a16:creationId xmlns:a16="http://schemas.microsoft.com/office/drawing/2014/main" id="{06C5EE65-DF39-184B-A02C-662F18EAF904}"/>
              </a:ext>
            </a:extLst>
          </p:cNvPr>
          <p:cNvSpPr>
            <a:spLocks noGrp="1"/>
          </p:cNvSpPr>
          <p:nvPr>
            <p:ph type="body" idx="20" hasCustomPrompt="1"/>
          </p:nvPr>
        </p:nvSpPr>
        <p:spPr>
          <a:xfrm>
            <a:off x="440665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Wind turbines</a:t>
            </a:r>
          </a:p>
        </p:txBody>
      </p:sp>
      <p:sp>
        <p:nvSpPr>
          <p:cNvPr id="17" name="Text Placeholder 2">
            <a:extLst>
              <a:ext uri="{FF2B5EF4-FFF2-40B4-BE49-F238E27FC236}">
                <a16:creationId xmlns:a16="http://schemas.microsoft.com/office/drawing/2014/main" id="{A36E78DE-F326-D244-820A-6A84DFC7D0F7}"/>
              </a:ext>
            </a:extLst>
          </p:cNvPr>
          <p:cNvSpPr>
            <a:spLocks noGrp="1"/>
          </p:cNvSpPr>
          <p:nvPr>
            <p:ph type="body" idx="21" hasCustomPrompt="1"/>
          </p:nvPr>
        </p:nvSpPr>
        <p:spPr>
          <a:xfrm>
            <a:off x="8129016" y="1865376"/>
            <a:ext cx="3364992" cy="230768"/>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Gas turbines</a:t>
            </a:r>
          </a:p>
        </p:txBody>
      </p:sp>
      <p:sp>
        <p:nvSpPr>
          <p:cNvPr id="4" name="Text Placeholder 3">
            <a:extLst>
              <a:ext uri="{FF2B5EF4-FFF2-40B4-BE49-F238E27FC236}">
                <a16:creationId xmlns:a16="http://schemas.microsoft.com/office/drawing/2014/main" id="{D8300D3B-5FAA-D34E-80A3-B41F9E850893}"/>
              </a:ext>
            </a:extLst>
          </p:cNvPr>
          <p:cNvSpPr>
            <a:spLocks noGrp="1"/>
          </p:cNvSpPr>
          <p:nvPr>
            <p:ph type="body" sz="quarter" idx="22" hasCustomPrompt="1"/>
          </p:nvPr>
        </p:nvSpPr>
        <p:spPr>
          <a:xfrm>
            <a:off x="4408165" y="2160082"/>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chemeClr val="bg1"/>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4,000+</a:t>
            </a:r>
          </a:p>
        </p:txBody>
      </p:sp>
      <p:sp>
        <p:nvSpPr>
          <p:cNvPr id="18" name="Text Placeholder 26">
            <a:extLst>
              <a:ext uri="{FF2B5EF4-FFF2-40B4-BE49-F238E27FC236}">
                <a16:creationId xmlns:a16="http://schemas.microsoft.com/office/drawing/2014/main" id="{C5939D23-38D9-3A4E-B2D2-2921F471BC6D}"/>
              </a:ext>
            </a:extLst>
          </p:cNvPr>
          <p:cNvSpPr>
            <a:spLocks noGrp="1"/>
          </p:cNvSpPr>
          <p:nvPr>
            <p:ph type="body" sz="quarter" idx="23" hasCustomPrompt="1"/>
          </p:nvPr>
        </p:nvSpPr>
        <p:spPr>
          <a:xfrm>
            <a:off x="4408165"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Installed 400+ GW capacity globally</a:t>
            </a:r>
          </a:p>
        </p:txBody>
      </p:sp>
      <p:sp>
        <p:nvSpPr>
          <p:cNvPr id="23" name="Text Placeholder 26">
            <a:extLst>
              <a:ext uri="{FF2B5EF4-FFF2-40B4-BE49-F238E27FC236}">
                <a16:creationId xmlns:a16="http://schemas.microsoft.com/office/drawing/2014/main" id="{C8194353-81B0-4249-A01F-37B30C9BA3D9}"/>
              </a:ext>
            </a:extLst>
          </p:cNvPr>
          <p:cNvSpPr>
            <a:spLocks noGrp="1"/>
          </p:cNvSpPr>
          <p:nvPr>
            <p:ph type="body" sz="quarter" idx="24" hasCustomPrompt="1"/>
          </p:nvPr>
        </p:nvSpPr>
        <p:spPr>
          <a:xfrm>
            <a:off x="8129016"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Equipping 90% of transmission </a:t>
            </a:r>
            <a:br>
              <a:rPr lang="en-GB">
                <a:solidFill>
                  <a:srgbClr val="101A2A"/>
                </a:solidFill>
                <a:effectLst/>
                <a:latin typeface="GE Inspira Sans" panose="020B0503060000000003" pitchFamily="34" charset="77"/>
              </a:rPr>
            </a:br>
            <a:r>
              <a:rPr lang="en-GB">
                <a:solidFill>
                  <a:srgbClr val="101A2A"/>
                </a:solidFill>
                <a:effectLst/>
                <a:latin typeface="GE Inspira Sans" panose="020B0503060000000003" pitchFamily="34" charset="77"/>
              </a:rPr>
              <a:t>utilities worldwide</a:t>
            </a:r>
          </a:p>
        </p:txBody>
      </p:sp>
      <p:sp>
        <p:nvSpPr>
          <p:cNvPr id="6" name="Text Placeholder 5">
            <a:extLst>
              <a:ext uri="{FF2B5EF4-FFF2-40B4-BE49-F238E27FC236}">
                <a16:creationId xmlns:a16="http://schemas.microsoft.com/office/drawing/2014/main" id="{1778B1B1-2BA7-6444-85A2-E24FFB372CAB}"/>
              </a:ext>
            </a:extLst>
          </p:cNvPr>
          <p:cNvSpPr>
            <a:spLocks noGrp="1"/>
          </p:cNvSpPr>
          <p:nvPr>
            <p:ph type="body" sz="quarter" idx="25" hasCustomPrompt="1"/>
          </p:nvPr>
        </p:nvSpPr>
        <p:spPr>
          <a:xfrm>
            <a:off x="8129016" y="2158895"/>
            <a:ext cx="3364992" cy="125412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8,000+</a:t>
            </a:r>
          </a:p>
        </p:txBody>
      </p:sp>
      <p:sp>
        <p:nvSpPr>
          <p:cNvPr id="26" name="Text Placeholder 3">
            <a:extLst>
              <a:ext uri="{FF2B5EF4-FFF2-40B4-BE49-F238E27FC236}">
                <a16:creationId xmlns:a16="http://schemas.microsoft.com/office/drawing/2014/main" id="{FB5AA8CD-1B53-664E-9DE7-20059A86BD0A}"/>
              </a:ext>
            </a:extLst>
          </p:cNvPr>
          <p:cNvSpPr>
            <a:spLocks noGrp="1"/>
          </p:cNvSpPr>
          <p:nvPr>
            <p:ph type="body" sz="quarter" idx="28" hasCustomPrompt="1"/>
          </p:nvPr>
        </p:nvSpPr>
        <p:spPr>
          <a:xfrm>
            <a:off x="685800" y="2158385"/>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300" baseline="0">
                <a:solidFill>
                  <a:schemeClr val="bg1"/>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130</a:t>
            </a:r>
          </a:p>
        </p:txBody>
      </p:sp>
      <p:sp>
        <p:nvSpPr>
          <p:cNvPr id="21" name="Rectangle 20">
            <a:extLst>
              <a:ext uri="{FF2B5EF4-FFF2-40B4-BE49-F238E27FC236}">
                <a16:creationId xmlns:a16="http://schemas.microsoft.com/office/drawing/2014/main" id="{3538CC38-79A3-43AF-AA3D-C11967FB2D91}"/>
              </a:ext>
            </a:extLst>
          </p:cNvPr>
          <p:cNvSpPr/>
          <p:nvPr userDrawn="1"/>
        </p:nvSpPr>
        <p:spPr>
          <a:xfrm>
            <a:off x="685800"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51480F5-14D8-4900-97DA-E64D4E61272A}"/>
              </a:ext>
            </a:extLst>
          </p:cNvPr>
          <p:cNvSpPr/>
          <p:nvPr userDrawn="1"/>
        </p:nvSpPr>
        <p:spPr>
          <a:xfrm>
            <a:off x="4406650"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80D8E16-1935-4427-95C0-050B24E8F513}"/>
              </a:ext>
            </a:extLst>
          </p:cNvPr>
          <p:cNvSpPr/>
          <p:nvPr userDrawn="1"/>
        </p:nvSpPr>
        <p:spPr>
          <a:xfrm>
            <a:off x="8129016"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49C6C3C7-4556-7D4A-8A8C-113132F2BFA6}"/>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3188D938-8BB9-DEC4-FBCF-A490D27FF9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15282871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ab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98D20083-8B89-C241-8C88-0C28005D446B}"/>
              </a:ext>
            </a:extLst>
          </p:cNvPr>
          <p:cNvSpPr>
            <a:spLocks noGrp="1"/>
          </p:cNvSpPr>
          <p:nvPr>
            <p:ph type="tbl" sz="quarter" idx="13"/>
          </p:nvPr>
        </p:nvSpPr>
        <p:spPr>
          <a:xfrm>
            <a:off x="685800" y="1691640"/>
            <a:ext cx="6227762" cy="4103687"/>
          </a:xfrm>
          <a:prstGeom prst="rect">
            <a:avLst/>
          </a:prstGeom>
        </p:spPr>
        <p:txBody>
          <a:bodyPr/>
          <a:lstStyle>
            <a:lvl1pPr>
              <a:defRPr>
                <a:noFill/>
              </a:defRPr>
            </a:lvl1pPr>
          </a:lstStyle>
          <a:p>
            <a:r>
              <a:rPr lang="en-US"/>
              <a:t>Click icon to add table</a:t>
            </a:r>
          </a:p>
        </p:txBody>
      </p:sp>
      <p:sp>
        <p:nvSpPr>
          <p:cNvPr id="6" name="TextBox 5">
            <a:extLst>
              <a:ext uri="{FF2B5EF4-FFF2-40B4-BE49-F238E27FC236}">
                <a16:creationId xmlns:a16="http://schemas.microsoft.com/office/drawing/2014/main" id="{82DE96A8-29DD-5B47-91D1-F00B410D1642}"/>
              </a:ext>
            </a:extLst>
          </p:cNvPr>
          <p:cNvSpPr txBox="1"/>
          <p:nvPr userDrawn="1"/>
        </p:nvSpPr>
        <p:spPr>
          <a:xfrm>
            <a:off x="8598568" y="6529137"/>
            <a:ext cx="184731" cy="369332"/>
          </a:xfrm>
          <a:prstGeom prst="rect">
            <a:avLst/>
          </a:prstGeom>
          <a:noFill/>
        </p:spPr>
        <p:txBody>
          <a:bodyPr wrap="none" rtlCol="0">
            <a:spAutoFit/>
          </a:bodyPr>
          <a:lstStyle/>
          <a:p>
            <a:endParaRPr lang="en-US"/>
          </a:p>
        </p:txBody>
      </p:sp>
      <p:sp>
        <p:nvSpPr>
          <p:cNvPr id="11" name="Title 21">
            <a:extLst>
              <a:ext uri="{FF2B5EF4-FFF2-40B4-BE49-F238E27FC236}">
                <a16:creationId xmlns:a16="http://schemas.microsoft.com/office/drawing/2014/main" id="{E19CD5B2-B72A-5C46-85B6-16BCAA94C32B}"/>
              </a:ext>
            </a:extLst>
          </p:cNvPr>
          <p:cNvSpPr>
            <a:spLocks noGrp="1"/>
          </p:cNvSpPr>
          <p:nvPr>
            <p:ph type="title" hasCustomPrompt="1"/>
          </p:nvPr>
        </p:nvSpPr>
        <p:spPr>
          <a:xfrm>
            <a:off x="685800" y="403598"/>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7" name="Slide Number Placeholder 5">
            <a:extLst>
              <a:ext uri="{FF2B5EF4-FFF2-40B4-BE49-F238E27FC236}">
                <a16:creationId xmlns:a16="http://schemas.microsoft.com/office/drawing/2014/main" id="{10044E47-1265-1E42-ACBE-89AC16D7049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938D12A8-54D3-728E-9A11-B8417E83BA0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932258199"/>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able slide - text right s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 Placeholder 24">
            <a:extLst>
              <a:ext uri="{FF2B5EF4-FFF2-40B4-BE49-F238E27FC236}">
                <a16:creationId xmlns:a16="http://schemas.microsoft.com/office/drawing/2014/main" id="{2477D48A-DF73-024C-B726-6B438A48CC7C}"/>
              </a:ext>
            </a:extLst>
          </p:cNvPr>
          <p:cNvSpPr>
            <a:spLocks noGrp="1"/>
          </p:cNvSpPr>
          <p:nvPr>
            <p:ph type="body" sz="quarter" idx="25" hasCustomPrompt="1"/>
          </p:nvPr>
        </p:nvSpPr>
        <p:spPr>
          <a:xfrm>
            <a:off x="7277100" y="2212848"/>
            <a:ext cx="4216908" cy="3631980"/>
          </a:xfrm>
          <a:prstGeom prst="rect">
            <a:avLst/>
          </a:prstGeom>
        </p:spPr>
        <p:txBody>
          <a:bodyPr lIns="0" tIns="0" rIns="0" bIns="0">
            <a:noAutofit/>
          </a:bodyPr>
          <a:lstStyle>
            <a:lvl1pPr marL="0" indent="0">
              <a:lnSpc>
                <a:spcPct val="100000"/>
              </a:lnSpc>
              <a:spcBef>
                <a:spcPts val="6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At vero eos et accusam et justo duo dolores et </a:t>
            </a:r>
            <a:r>
              <a:rPr lang="en-US" err="1"/>
              <a:t>ea</a:t>
            </a:r>
            <a:r>
              <a:rPr lang="en-US"/>
              <a:t>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et </a:t>
            </a:r>
            <a:r>
              <a:rPr lang="en-US" err="1"/>
              <a:t>justo</a:t>
            </a:r>
            <a:r>
              <a:rPr lang="en-US"/>
              <a:t> duo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vero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3" name="Table Placeholder 2">
            <a:extLst>
              <a:ext uri="{FF2B5EF4-FFF2-40B4-BE49-F238E27FC236}">
                <a16:creationId xmlns:a16="http://schemas.microsoft.com/office/drawing/2014/main" id="{1493D8DE-C696-C641-B026-7F4DAA5915B3}"/>
              </a:ext>
            </a:extLst>
          </p:cNvPr>
          <p:cNvSpPr>
            <a:spLocks noGrp="1"/>
          </p:cNvSpPr>
          <p:nvPr>
            <p:ph type="tbl" sz="quarter" idx="13"/>
          </p:nvPr>
        </p:nvSpPr>
        <p:spPr>
          <a:xfrm>
            <a:off x="685800" y="1691640"/>
            <a:ext cx="6227762" cy="4103687"/>
          </a:xfrm>
          <a:prstGeom prst="rect">
            <a:avLst/>
          </a:prstGeom>
        </p:spPr>
        <p:txBody>
          <a:bodyPr/>
          <a:lstStyle>
            <a:lvl1pPr>
              <a:defRPr>
                <a:noFill/>
              </a:defRPr>
            </a:lvl1pPr>
          </a:lstStyle>
          <a:p>
            <a:r>
              <a:rPr lang="en-US"/>
              <a:t>Click icon to add table</a:t>
            </a:r>
          </a:p>
        </p:txBody>
      </p:sp>
      <p:sp>
        <p:nvSpPr>
          <p:cNvPr id="14" name="Text Placeholder 6">
            <a:extLst>
              <a:ext uri="{FF2B5EF4-FFF2-40B4-BE49-F238E27FC236}">
                <a16:creationId xmlns:a16="http://schemas.microsoft.com/office/drawing/2014/main" id="{1A5A6701-76D1-DF42-80C5-1CB53A257B44}"/>
              </a:ext>
            </a:extLst>
          </p:cNvPr>
          <p:cNvSpPr>
            <a:spLocks noGrp="1"/>
          </p:cNvSpPr>
          <p:nvPr>
            <p:ph type="body" sz="quarter" idx="35" hasCustomPrompt="1"/>
          </p:nvPr>
        </p:nvSpPr>
        <p:spPr>
          <a:xfrm>
            <a:off x="7277100" y="1691640"/>
            <a:ext cx="4216908" cy="260350"/>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5" name="Title 21">
            <a:extLst>
              <a:ext uri="{FF2B5EF4-FFF2-40B4-BE49-F238E27FC236}">
                <a16:creationId xmlns:a16="http://schemas.microsoft.com/office/drawing/2014/main" id="{5DA3FCDB-DC28-C746-B914-E25DB11C7E7A}"/>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7" name="Slide Number Placeholder 5">
            <a:extLst>
              <a:ext uri="{FF2B5EF4-FFF2-40B4-BE49-F238E27FC236}">
                <a16:creationId xmlns:a16="http://schemas.microsoft.com/office/drawing/2014/main" id="{6A647E8E-9D28-034B-9B87-2AA0748B13A7}"/>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B48D43E-A7CA-E6C5-AD9D-DDCBE25C1E1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658080638"/>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hart slide blue">
    <p:bg>
      <p:bgPr>
        <a:solidFill>
          <a:schemeClr val="tx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5AFB7DC2-B300-F54A-9438-99C56E71F45E}"/>
              </a:ext>
            </a:extLst>
          </p:cNvPr>
          <p:cNvSpPr>
            <a:spLocks noGrp="1"/>
          </p:cNvSpPr>
          <p:nvPr>
            <p:ph type="chart" sz="quarter" idx="13"/>
          </p:nvPr>
        </p:nvSpPr>
        <p:spPr>
          <a:xfrm>
            <a:off x="685800" y="1554480"/>
            <a:ext cx="10826496" cy="4331354"/>
          </a:xfrm>
          <a:prstGeom prst="rect">
            <a:avLst/>
          </a:prstGeom>
        </p:spPr>
        <p:txBody>
          <a:bodyPr/>
          <a:lstStyle>
            <a:lvl1pPr>
              <a:defRPr>
                <a:noFill/>
              </a:defRPr>
            </a:lvl1pPr>
          </a:lstStyle>
          <a:p>
            <a:r>
              <a:rPr lang="en-US"/>
              <a:t>Click icon to add chart</a:t>
            </a:r>
          </a:p>
        </p:txBody>
      </p:sp>
      <p:sp>
        <p:nvSpPr>
          <p:cNvPr id="12" name="Title 21">
            <a:extLst>
              <a:ext uri="{FF2B5EF4-FFF2-40B4-BE49-F238E27FC236}">
                <a16:creationId xmlns:a16="http://schemas.microsoft.com/office/drawing/2014/main" id="{66EE4847-EDC0-684B-9AAE-D0F8A726D70A}"/>
              </a:ext>
            </a:extLst>
          </p:cNvPr>
          <p:cNvSpPr>
            <a:spLocks noGrp="1"/>
          </p:cNvSpPr>
          <p:nvPr>
            <p:ph type="title" hasCustomPrompt="1"/>
          </p:nvPr>
        </p:nvSpPr>
        <p:spPr>
          <a:xfrm>
            <a:off x="685800" y="405181"/>
            <a:ext cx="10432800" cy="908101"/>
          </a:xfrm>
        </p:spPr>
        <p:txBody>
          <a:bodyPr/>
          <a:lstStyle>
            <a:lvl1pPr>
              <a:lnSpc>
                <a:spcPct val="100000"/>
              </a:lnSpc>
              <a:spcBef>
                <a:spcPts val="0"/>
              </a:spcBef>
              <a:defRPr lang="en-GB" b="0" i="0" u="none" strike="noStrike" smtClean="0">
                <a:solidFill>
                  <a:schemeClr val="bg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1" name="Slide Number Placeholder 5">
            <a:extLst>
              <a:ext uri="{FF2B5EF4-FFF2-40B4-BE49-F238E27FC236}">
                <a16:creationId xmlns:a16="http://schemas.microsoft.com/office/drawing/2014/main" id="{E3954A4E-0D7F-6A42-BF7A-570D31FC49E8}"/>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59BD4098-967D-F7A3-7A0A-EEAD29E188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126408229"/>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art slide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5AFB7DC2-B300-F54A-9438-99C56E71F45E}"/>
              </a:ext>
            </a:extLst>
          </p:cNvPr>
          <p:cNvSpPr>
            <a:spLocks noGrp="1"/>
          </p:cNvSpPr>
          <p:nvPr>
            <p:ph type="chart" sz="quarter" idx="13"/>
          </p:nvPr>
        </p:nvSpPr>
        <p:spPr>
          <a:xfrm>
            <a:off x="685800" y="1554480"/>
            <a:ext cx="10826496" cy="4362525"/>
          </a:xfrm>
          <a:prstGeom prst="rect">
            <a:avLst/>
          </a:prstGeom>
        </p:spPr>
        <p:txBody>
          <a:bodyPr/>
          <a:lstStyle>
            <a:lvl1pPr>
              <a:defRPr>
                <a:noFill/>
              </a:defRPr>
            </a:lvl1pPr>
          </a:lstStyle>
          <a:p>
            <a:r>
              <a:rPr lang="en-US"/>
              <a:t>Click icon to add chart</a:t>
            </a:r>
          </a:p>
        </p:txBody>
      </p:sp>
      <p:sp>
        <p:nvSpPr>
          <p:cNvPr id="12" name="Title 21">
            <a:extLst>
              <a:ext uri="{FF2B5EF4-FFF2-40B4-BE49-F238E27FC236}">
                <a16:creationId xmlns:a16="http://schemas.microsoft.com/office/drawing/2014/main" id="{C2EC6BA5-3813-3A4C-9088-F24F3B28AF41}"/>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1" name="Slide Number Placeholder 5">
            <a:extLst>
              <a:ext uri="{FF2B5EF4-FFF2-40B4-BE49-F238E27FC236}">
                <a16:creationId xmlns:a16="http://schemas.microsoft.com/office/drawing/2014/main" id="{39952482-7538-044B-9859-8E01C8E7E73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8A9D0B2B-788F-4327-73DA-1D4A7CD5B8A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594853083"/>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21">
            <a:extLst>
              <a:ext uri="{FF2B5EF4-FFF2-40B4-BE49-F238E27FC236}">
                <a16:creationId xmlns:a16="http://schemas.microsoft.com/office/drawing/2014/main" id="{35E854F1-77B4-4BE1-B66C-3A7ACFF0C38A}"/>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4" name="Slide Number Placeholder 5">
            <a:extLst>
              <a:ext uri="{FF2B5EF4-FFF2-40B4-BE49-F238E27FC236}">
                <a16:creationId xmlns:a16="http://schemas.microsoft.com/office/drawing/2014/main" id="{4732BF6D-0283-9241-A094-36593C034DE8}"/>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71B0051C-2581-BA62-4628-0777F6F7EB0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10376471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F08FEBF4-498C-644C-A463-BFF5AF6F572F}"/>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B08AC7F-FBB2-863B-244C-2DC42B03959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726977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351067-710B-7C49-BE90-2F12DCECD625}"/>
              </a:ext>
            </a:extLst>
          </p:cNvPr>
          <p:cNvSpPr>
            <a:spLocks noGrp="1"/>
          </p:cNvSpPr>
          <p:nvPr>
            <p:ph sz="half" idx="1"/>
          </p:nvPr>
        </p:nvSpPr>
        <p:spPr>
          <a:xfrm>
            <a:off x="685800" y="1691640"/>
            <a:ext cx="5230368" cy="4114800"/>
          </a:xfrm>
          <a:prstGeom prst="rect">
            <a:avLst/>
          </a:prstGeom>
        </p:spPr>
        <p:txBody>
          <a:bodyPr/>
          <a:lstStyle>
            <a:lvl1pPr>
              <a:spcBef>
                <a:spcPts val="700"/>
              </a:spcBef>
              <a:spcAft>
                <a:spcPts val="0"/>
              </a:spcAft>
              <a:defRPr/>
            </a:lvl1pPr>
            <a:lvl2pPr>
              <a:spcBef>
                <a:spcPts val="700"/>
              </a:spcBef>
              <a:spcAft>
                <a:spcPts val="0"/>
              </a:spcAft>
              <a:defRPr/>
            </a:lvl2pPr>
            <a:lvl3pPr>
              <a:spcBef>
                <a:spcPts val="700"/>
              </a:spcBef>
              <a:spcAft>
                <a:spcPts val="0"/>
              </a:spcAft>
              <a:defRPr/>
            </a:lvl3pPr>
            <a:lvl4pPr>
              <a:spcBef>
                <a:spcPts val="700"/>
              </a:spcBef>
              <a:spcAft>
                <a:spcPts val="0"/>
              </a:spcAft>
              <a:defRPr/>
            </a:lvl4pPr>
            <a:lvl5pPr>
              <a:spcBef>
                <a:spcPts val="70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itle 9">
            <a:extLst>
              <a:ext uri="{FF2B5EF4-FFF2-40B4-BE49-F238E27FC236}">
                <a16:creationId xmlns:a16="http://schemas.microsoft.com/office/drawing/2014/main" id="{C4E21041-D6CA-6E44-8DB1-2DD3533A3A23}"/>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6" name="Slide Number Placeholder 5">
            <a:extLst>
              <a:ext uri="{FF2B5EF4-FFF2-40B4-BE49-F238E27FC236}">
                <a16:creationId xmlns:a16="http://schemas.microsoft.com/office/drawing/2014/main" id="{79A5C659-FD72-3445-8943-8DA1ABC905AA}"/>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Content Placeholder 2">
            <a:extLst>
              <a:ext uri="{FF2B5EF4-FFF2-40B4-BE49-F238E27FC236}">
                <a16:creationId xmlns:a16="http://schemas.microsoft.com/office/drawing/2014/main" id="{CE172489-B115-ED42-B8B1-EDF1645BCB78}"/>
              </a:ext>
            </a:extLst>
          </p:cNvPr>
          <p:cNvSpPr>
            <a:spLocks noGrp="1"/>
          </p:cNvSpPr>
          <p:nvPr>
            <p:ph sz="half" idx="10"/>
          </p:nvPr>
        </p:nvSpPr>
        <p:spPr>
          <a:xfrm>
            <a:off x="6272784" y="1691640"/>
            <a:ext cx="5230368" cy="4114800"/>
          </a:xfrm>
          <a:prstGeom prst="rect">
            <a:avLst/>
          </a:prstGeom>
        </p:spPr>
        <p:txBody>
          <a:bodyPr/>
          <a:lstStyle>
            <a:lvl1pPr>
              <a:spcBef>
                <a:spcPts val="700"/>
              </a:spcBef>
              <a:spcAft>
                <a:spcPts val="0"/>
              </a:spcAft>
              <a:defRPr/>
            </a:lvl1pPr>
            <a:lvl2pPr>
              <a:spcBef>
                <a:spcPts val="700"/>
              </a:spcBef>
              <a:spcAft>
                <a:spcPts val="0"/>
              </a:spcAft>
              <a:defRPr/>
            </a:lvl2pPr>
            <a:lvl3pPr>
              <a:spcBef>
                <a:spcPts val="700"/>
              </a:spcBef>
              <a:spcAft>
                <a:spcPts val="0"/>
              </a:spcAft>
              <a:defRPr/>
            </a:lvl3pPr>
            <a:lvl4pPr>
              <a:spcBef>
                <a:spcPts val="700"/>
              </a:spcBef>
              <a:spcAft>
                <a:spcPts val="0"/>
              </a:spcAft>
              <a:defRPr/>
            </a:lvl4pPr>
            <a:lvl5pPr>
              <a:spcBef>
                <a:spcPts val="70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2" name="Picture 1">
            <a:extLst>
              <a:ext uri="{FF2B5EF4-FFF2-40B4-BE49-F238E27FC236}">
                <a16:creationId xmlns:a16="http://schemas.microsoft.com/office/drawing/2014/main" id="{2DD338E9-8677-EBD4-FC52-B98B915E266C}"/>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265976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31AF8AAE-E0C1-7114-9745-C9C767C5166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3" name="Picture 2" descr="A black background with white text&#10;&#10;Description automatically generated">
            <a:extLst>
              <a:ext uri="{FF2B5EF4-FFF2-40B4-BE49-F238E27FC236}">
                <a16:creationId xmlns:a16="http://schemas.microsoft.com/office/drawing/2014/main" id="{B2C3CDD7-027B-2003-DE43-010BAFB6D4D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2354184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mpariso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4F9B4D-4F63-2F4B-8566-0D934C3A04EA}"/>
              </a:ext>
            </a:extLst>
          </p:cNvPr>
          <p:cNvSpPr>
            <a:spLocks noGrp="1"/>
          </p:cNvSpPr>
          <p:nvPr>
            <p:ph type="body" idx="1"/>
          </p:nvPr>
        </p:nvSpPr>
        <p:spPr>
          <a:xfrm>
            <a:off x="685800" y="1681163"/>
            <a:ext cx="5230368" cy="823912"/>
          </a:xfrm>
          <a:prstGeom prst="rect">
            <a:avLst/>
          </a:prstGeom>
        </p:spPr>
        <p:txBody>
          <a:bodyPr bIns="54864" anchor="b"/>
          <a:lstStyle>
            <a:lvl1pPr marL="0" indent="0">
              <a:spcAft>
                <a:spcPts val="0"/>
              </a:spcAft>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2D8CE72-09FC-2245-8926-D359BB8E1851}"/>
              </a:ext>
            </a:extLst>
          </p:cNvPr>
          <p:cNvSpPr>
            <a:spLocks noGrp="1"/>
          </p:cNvSpPr>
          <p:nvPr>
            <p:ph sz="half" idx="2"/>
          </p:nvPr>
        </p:nvSpPr>
        <p:spPr>
          <a:xfrm>
            <a:off x="685800" y="2557535"/>
            <a:ext cx="5230368" cy="3484919"/>
          </a:xfrm>
          <a:prstGeom prst="rect">
            <a:avLst/>
          </a:prstGeom>
        </p:spPr>
        <p:txBody>
          <a:bodyPr/>
          <a:lstStyle>
            <a:lvl1pPr>
              <a:spcBef>
                <a:spcPts val="700"/>
              </a:spcBef>
              <a:spcAft>
                <a:spcPts val="0"/>
              </a:spcAft>
              <a:defRPr/>
            </a:lvl1pPr>
            <a:lvl2pPr>
              <a:spcBef>
                <a:spcPts val="700"/>
              </a:spcBef>
              <a:defRPr/>
            </a:lvl2pPr>
            <a:lvl3pPr>
              <a:spcBef>
                <a:spcPts val="700"/>
              </a:spcBef>
              <a:spcAft>
                <a:spcPts val="0"/>
              </a:spcAft>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4FEF679-9542-654B-A7B4-3BCCD47CEB8E}"/>
              </a:ext>
            </a:extLst>
          </p:cNvPr>
          <p:cNvSpPr>
            <a:spLocks noGrp="1"/>
          </p:cNvSpPr>
          <p:nvPr>
            <p:ph type="body" sz="quarter" idx="3"/>
          </p:nvPr>
        </p:nvSpPr>
        <p:spPr>
          <a:xfrm>
            <a:off x="6272784" y="1681163"/>
            <a:ext cx="5230368" cy="823912"/>
          </a:xfrm>
          <a:prstGeom prst="rect">
            <a:avLst/>
          </a:prstGeom>
        </p:spPr>
        <p:txBody>
          <a:bodyPr bIns="54864" anchor="b"/>
          <a:lstStyle>
            <a:lvl1pPr marL="0" indent="0">
              <a:spcAft>
                <a:spcPts val="0"/>
              </a:spcAft>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8F8BFE8-3078-1440-9F68-0C89355AC906}"/>
              </a:ext>
            </a:extLst>
          </p:cNvPr>
          <p:cNvSpPr>
            <a:spLocks noGrp="1"/>
          </p:cNvSpPr>
          <p:nvPr>
            <p:ph sz="quarter" idx="4"/>
          </p:nvPr>
        </p:nvSpPr>
        <p:spPr>
          <a:xfrm>
            <a:off x="6272784" y="2557535"/>
            <a:ext cx="5230368" cy="3484919"/>
          </a:xfrm>
          <a:prstGeom prst="rect">
            <a:avLst/>
          </a:prstGeom>
        </p:spPr>
        <p:txBody>
          <a:bodyPr/>
          <a:lstStyle>
            <a:lvl1pPr>
              <a:spcBef>
                <a:spcPts val="700"/>
              </a:spcBef>
              <a:defRPr/>
            </a:lvl1pPr>
            <a:lvl2pPr>
              <a:spcBef>
                <a:spcPts val="700"/>
              </a:spcBef>
              <a:defRPr/>
            </a:lvl2pPr>
            <a:lvl3pPr>
              <a:spcBef>
                <a:spcPts val="700"/>
              </a:spcBef>
              <a:spcAft>
                <a:spcPts val="0"/>
              </a:spcAft>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itle 9">
            <a:extLst>
              <a:ext uri="{FF2B5EF4-FFF2-40B4-BE49-F238E27FC236}">
                <a16:creationId xmlns:a16="http://schemas.microsoft.com/office/drawing/2014/main" id="{9F068DB5-FA41-E046-950C-E25F5AA91F03}"/>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8" name="Slide Number Placeholder 5">
            <a:extLst>
              <a:ext uri="{FF2B5EF4-FFF2-40B4-BE49-F238E27FC236}">
                <a16:creationId xmlns:a16="http://schemas.microsoft.com/office/drawing/2014/main" id="{0788EFC2-0EFB-D144-A4A0-6D898CAB201C}"/>
              </a:ext>
            </a:extLst>
          </p:cNvPr>
          <p:cNvSpPr>
            <a:spLocks noGrp="1"/>
          </p:cNvSpPr>
          <p:nvPr>
            <p:ph type="sldNum" sz="quarter" idx="10"/>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0BF1B88-4BDD-6D89-611F-4D272502533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663799410"/>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FDAFC8E-CA28-0D44-BC65-8F7829B28517}"/>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9" name="Text Placeholder 2">
            <a:extLst>
              <a:ext uri="{FF2B5EF4-FFF2-40B4-BE49-F238E27FC236}">
                <a16:creationId xmlns:a16="http://schemas.microsoft.com/office/drawing/2014/main" id="{09FBEDEA-F386-1B4A-B687-53C2F6314F81}"/>
              </a:ext>
            </a:extLst>
          </p:cNvPr>
          <p:cNvSpPr>
            <a:spLocks noGrp="1"/>
          </p:cNvSpPr>
          <p:nvPr>
            <p:ph type="body" sz="quarter" idx="12"/>
          </p:nvPr>
        </p:nvSpPr>
        <p:spPr>
          <a:xfrm>
            <a:off x="685800" y="1809168"/>
            <a:ext cx="10826496" cy="4156075"/>
          </a:xfrm>
        </p:spPr>
        <p:txBody>
          <a:bodyPr/>
          <a:lstStyle>
            <a:lvl1pPr>
              <a:spcBef>
                <a:spcPts val="700"/>
              </a:spcBef>
              <a:defRPr/>
            </a:lvl1pPr>
            <a:lvl2pPr>
              <a:spcBef>
                <a:spcPts val="700"/>
              </a:spcBef>
              <a:defRPr/>
            </a:lvl2pPr>
            <a:lvl3pPr>
              <a:spcBef>
                <a:spcPts val="700"/>
              </a:spcBef>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3173DD54-2495-B44B-8373-3BC577FF2684}"/>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2D290387-04CD-2CFC-F641-22EFD478A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5854567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2_Monogram">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5323368"/>
      </p:ext>
    </p:extLst>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Monogram">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7736535"/>
      </p:ext>
    </p:extLst>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1_Monogram + tag lin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0617320"/>
      </p:ext>
    </p:extLst>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Monogram">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6912003"/>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09A5C33A-1F04-E23A-6A69-BCF9DCF434C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5" name="Picture 4" descr="A black background with white text&#10;&#10;Description automatically generated">
            <a:extLst>
              <a:ext uri="{FF2B5EF4-FFF2-40B4-BE49-F238E27FC236}">
                <a16:creationId xmlns:a16="http://schemas.microsoft.com/office/drawing/2014/main" id="{098EFB62-4201-93C5-B433-569BF64DCE5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28568155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5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14094107-5DD5-2059-1F76-FFA8D7F3987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8" name="Picture 7">
            <a:extLst>
              <a:ext uri="{FF2B5EF4-FFF2-40B4-BE49-F238E27FC236}">
                <a16:creationId xmlns:a16="http://schemas.microsoft.com/office/drawing/2014/main" id="{094D4B9C-9395-4A0C-805C-AD07F4594C7B}"/>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172620811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6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374273CC-D4C0-D774-5C74-2D3E72C2F35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2DC686C7-CA7C-9113-7CE4-91B29172A0A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3897675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7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19C3A508-6F63-7D2E-F02F-C1F2402FCAB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2D8A323F-4607-9682-5A65-6E6662DD365A}"/>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253728629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ADD9F9-1BB4-D046-9F22-670879F39EC0}"/>
              </a:ext>
            </a:extLst>
          </p:cNvPr>
          <p:cNvSpPr>
            <a:spLocks noGrp="1"/>
          </p:cNvSpPr>
          <p:nvPr>
            <p:ph type="title"/>
          </p:nvPr>
        </p:nvSpPr>
        <p:spPr>
          <a:xfrm>
            <a:off x="515939" y="403351"/>
            <a:ext cx="10436080" cy="974622"/>
          </a:xfrm>
          <a:prstGeom prst="rect">
            <a:avLst/>
          </a:prstGeom>
        </p:spPr>
        <p:txBody>
          <a:bodyPr vert="horz" lIns="0" tIns="0" rIns="0" bIns="0" rtlCol="0" anchor="t">
            <a:noAutofit/>
          </a:bodyPr>
          <a:lstStyle/>
          <a:p>
            <a:r>
              <a:rPr lang="en-US"/>
              <a:t>Click to edit Master title style</a:t>
            </a:r>
            <a:endParaRPr lang="en-GB"/>
          </a:p>
        </p:txBody>
      </p:sp>
      <p:sp>
        <p:nvSpPr>
          <p:cNvPr id="9" name="Text Placeholder 8">
            <a:extLst>
              <a:ext uri="{FF2B5EF4-FFF2-40B4-BE49-F238E27FC236}">
                <a16:creationId xmlns:a16="http://schemas.microsoft.com/office/drawing/2014/main" id="{62F3E5F1-D8A5-204C-9DE2-35C6F5AFDB53}"/>
              </a:ext>
            </a:extLst>
          </p:cNvPr>
          <p:cNvSpPr>
            <a:spLocks noGrp="1"/>
          </p:cNvSpPr>
          <p:nvPr>
            <p:ph type="body" idx="1"/>
          </p:nvPr>
        </p:nvSpPr>
        <p:spPr>
          <a:xfrm>
            <a:off x="515939" y="1805592"/>
            <a:ext cx="11160124" cy="4100936"/>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768598EF-0FB1-374D-BC33-2853AB3BDD24}"/>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3" name="TextBox 2">
            <a:extLst>
              <a:ext uri="{FF2B5EF4-FFF2-40B4-BE49-F238E27FC236}">
                <a16:creationId xmlns:a16="http://schemas.microsoft.com/office/drawing/2014/main" id="{7546D388-9703-3C07-0D63-96974CF19D94}"/>
              </a:ext>
            </a:extLst>
          </p:cNvPr>
          <p:cNvSpPr txBox="1"/>
          <p:nvPr userDrawn="1"/>
        </p:nvSpPr>
        <p:spPr>
          <a:xfrm>
            <a:off x="1798320" y="6360160"/>
            <a:ext cx="0" cy="0"/>
          </a:xfrm>
          <a:prstGeom prst="rect">
            <a:avLst/>
          </a:prstGeom>
          <a:noFill/>
        </p:spPr>
        <p:txBody>
          <a:bodyPr wrap="none" rtlCol="0">
            <a:noAutofit/>
          </a:bodyPr>
          <a:lstStyle/>
          <a:p>
            <a:pPr algn="l">
              <a:spcBef>
                <a:spcPts val="1200"/>
              </a:spcBef>
            </a:pPr>
            <a:endParaRPr lang="en-US"/>
          </a:p>
        </p:txBody>
      </p:sp>
      <p:sp>
        <p:nvSpPr>
          <p:cNvPr id="5" name="TextBox 4">
            <a:extLst>
              <a:ext uri="{FF2B5EF4-FFF2-40B4-BE49-F238E27FC236}">
                <a16:creationId xmlns:a16="http://schemas.microsoft.com/office/drawing/2014/main" id="{6766C124-9A4C-F3B2-0991-84371BAAAE41}"/>
              </a:ext>
            </a:extLst>
          </p:cNvPr>
          <p:cNvSpPr txBox="1"/>
          <p:nvPr userDrawn="1"/>
        </p:nvSpPr>
        <p:spPr>
          <a:xfrm>
            <a:off x="825190" y="6389649"/>
            <a:ext cx="0" cy="0"/>
          </a:xfrm>
          <a:prstGeom prst="rect">
            <a:avLst/>
          </a:prstGeom>
          <a:noFill/>
        </p:spPr>
        <p:txBody>
          <a:bodyPr wrap="none" rtlCol="0">
            <a:noAutofit/>
          </a:bodyPr>
          <a:lstStyle/>
          <a:p>
            <a:pPr algn="l">
              <a:spcBef>
                <a:spcPts val="1200"/>
              </a:spcBef>
            </a:pPr>
            <a:endParaRPr lang="en-US"/>
          </a:p>
        </p:txBody>
      </p:sp>
    </p:spTree>
    <p:extLst>
      <p:ext uri="{BB962C8B-B14F-4D97-AF65-F5344CB8AC3E}">
        <p14:creationId xmlns:p14="http://schemas.microsoft.com/office/powerpoint/2010/main" val="367479083"/>
      </p:ext>
    </p:extLst>
  </p:cSld>
  <p:clrMap bg1="lt1" tx1="dk1" bg2="lt2" tx2="dk2" accent1="accent1" accent2="accent2" accent3="accent3" accent4="accent4" accent5="accent5" accent6="accent6" hlink="hlink" folHlink="folHlink"/>
  <p:sldLayoutIdLst>
    <p:sldLayoutId id="2147483667" r:id="rId1"/>
    <p:sldLayoutId id="2147483724" r:id="rId2"/>
    <p:sldLayoutId id="2147483712" r:id="rId3"/>
    <p:sldLayoutId id="2147483710" r:id="rId4"/>
    <p:sldLayoutId id="2147483711" r:id="rId5"/>
    <p:sldLayoutId id="2147483713" r:id="rId6"/>
    <p:sldLayoutId id="2147483714" r:id="rId7"/>
    <p:sldLayoutId id="2147483715" r:id="rId8"/>
    <p:sldLayoutId id="2147483716" r:id="rId9"/>
    <p:sldLayoutId id="2147483717" r:id="rId10"/>
    <p:sldLayoutId id="2147483650" r:id="rId11"/>
    <p:sldLayoutId id="2147483705" r:id="rId12"/>
    <p:sldLayoutId id="2147483706" r:id="rId13"/>
    <p:sldLayoutId id="2147483707" r:id="rId14"/>
    <p:sldLayoutId id="2147483709" r:id="rId15"/>
    <p:sldLayoutId id="2147483708" r:id="rId16"/>
    <p:sldLayoutId id="2147483669" r:id="rId17"/>
    <p:sldLayoutId id="2147483697" r:id="rId18"/>
    <p:sldLayoutId id="2147483651" r:id="rId19"/>
    <p:sldLayoutId id="2147483683" r:id="rId20"/>
    <p:sldLayoutId id="2147483678" r:id="rId21"/>
    <p:sldLayoutId id="2147483691" r:id="rId22"/>
    <p:sldLayoutId id="2147483690" r:id="rId23"/>
    <p:sldLayoutId id="2147483692" r:id="rId24"/>
    <p:sldLayoutId id="2147483662" r:id="rId25"/>
    <p:sldLayoutId id="2147483675" r:id="rId26"/>
    <p:sldLayoutId id="2147483698" r:id="rId27"/>
    <p:sldLayoutId id="2147483674" r:id="rId28"/>
    <p:sldLayoutId id="2147483680" r:id="rId29"/>
    <p:sldLayoutId id="2147483677" r:id="rId30"/>
    <p:sldLayoutId id="2147483682" r:id="rId31"/>
    <p:sldLayoutId id="2147483664" r:id="rId32"/>
    <p:sldLayoutId id="2147483718" r:id="rId33"/>
    <p:sldLayoutId id="2147483720" r:id="rId34"/>
    <p:sldLayoutId id="2147483719" r:id="rId35"/>
    <p:sldLayoutId id="2147483663" r:id="rId36"/>
    <p:sldLayoutId id="2147483670" r:id="rId37"/>
    <p:sldLayoutId id="2147483721" r:id="rId38"/>
    <p:sldLayoutId id="2147483672" r:id="rId39"/>
    <p:sldLayoutId id="2147483722" r:id="rId40"/>
    <p:sldLayoutId id="2147483673" r:id="rId41"/>
    <p:sldLayoutId id="2147483723" r:id="rId42"/>
    <p:sldLayoutId id="2147483666" r:id="rId43"/>
    <p:sldLayoutId id="2147483693" r:id="rId44"/>
    <p:sldLayoutId id="2147483676" r:id="rId45"/>
    <p:sldLayoutId id="2147483687" r:id="rId46"/>
    <p:sldLayoutId id="2147483699" r:id="rId47"/>
    <p:sldLayoutId id="2147483655" r:id="rId48"/>
    <p:sldLayoutId id="2147483652" r:id="rId49"/>
    <p:sldLayoutId id="2147483696" r:id="rId50"/>
    <p:sldLayoutId id="2147483685" r:id="rId51"/>
    <p:sldLayoutId id="2147483701" r:id="rId52"/>
    <p:sldLayoutId id="2147483700" r:id="rId53"/>
    <p:sldLayoutId id="2147483702" r:id="rId54"/>
    <p:sldLayoutId id="2147483694" r:id="rId55"/>
  </p:sldLayoutIdLst>
  <p:hf hdr="0"/>
  <p:txStyles>
    <p:title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p:titleStyle>
    <p:bodyStyle>
      <a:lvl1pPr marL="0" indent="0" algn="l" defTabSz="914400" rtl="0" eaLnBrk="1" latinLnBrk="0" hangingPunct="1">
        <a:lnSpc>
          <a:spcPct val="100000"/>
        </a:lnSpc>
        <a:spcBef>
          <a:spcPts val="600"/>
        </a:spcBef>
        <a:spcAft>
          <a:spcPts val="0"/>
        </a:spcAft>
        <a:buSzPct val="100000"/>
        <a:buFontTx/>
        <a:buNone/>
        <a:defRPr sz="2000" kern="1200">
          <a:solidFill>
            <a:schemeClr val="tx1"/>
          </a:solidFill>
          <a:latin typeface="GE Inspira Sans" panose="020B0503060000000003" pitchFamily="34" charset="77"/>
          <a:ea typeface="+mn-ea"/>
          <a:cs typeface="+mn-cs"/>
        </a:defRPr>
      </a:lvl1pPr>
      <a:lvl2pPr marL="190500" indent="-149225" algn="l" defTabSz="914400" rtl="0" eaLnBrk="1" latinLnBrk="0" hangingPunct="1">
        <a:lnSpc>
          <a:spcPct val="100000"/>
        </a:lnSpc>
        <a:spcBef>
          <a:spcPts val="600"/>
        </a:spcBef>
        <a:spcAft>
          <a:spcPts val="0"/>
        </a:spcAft>
        <a:buClr>
          <a:schemeClr val="bg2"/>
        </a:buClr>
        <a:buSzPct val="100000"/>
        <a:buFont typeface="GE Inspira Sans" panose="020B0604020202020204" pitchFamily="34" charset="0"/>
        <a:buChar char="•"/>
        <a:tabLst/>
        <a:defRPr sz="1800" kern="1200">
          <a:solidFill>
            <a:schemeClr val="tx1"/>
          </a:solidFill>
          <a:latin typeface="GE Inspira Sans" panose="020B0503060000000003" pitchFamily="34" charset="77"/>
          <a:ea typeface="+mn-ea"/>
          <a:cs typeface="+mn-cs"/>
        </a:defRPr>
      </a:lvl2pPr>
      <a:lvl3pPr marL="404813" indent="-163513" algn="l" defTabSz="914400" rtl="0" eaLnBrk="1" latinLnBrk="0" hangingPunct="1">
        <a:lnSpc>
          <a:spcPct val="100000"/>
        </a:lnSpc>
        <a:spcBef>
          <a:spcPts val="400"/>
        </a:spcBef>
        <a:spcAft>
          <a:spcPts val="0"/>
        </a:spcAft>
        <a:buClr>
          <a:schemeClr val="bg2"/>
        </a:buClr>
        <a:buSzPct val="46000"/>
        <a:buFont typeface="Wingdings 2" panose="05020102010507070707" pitchFamily="18" charset="2"/>
        <a:buChar char=""/>
        <a:tabLst/>
        <a:defRPr sz="1600" kern="1200">
          <a:solidFill>
            <a:schemeClr val="tx1"/>
          </a:solidFill>
          <a:latin typeface="GE Inspira Sans" panose="020B0503060000000003" pitchFamily="34" charset="77"/>
          <a:ea typeface="+mn-ea"/>
          <a:cs typeface="+mn-cs"/>
        </a:defRPr>
      </a:lvl3pPr>
      <a:lvl4pPr marL="617538" indent="-155575" algn="l" defTabSz="914400" rtl="0" eaLnBrk="1" latinLnBrk="0" hangingPunct="1">
        <a:lnSpc>
          <a:spcPct val="100000"/>
        </a:lnSpc>
        <a:spcBef>
          <a:spcPts val="300"/>
        </a:spcBef>
        <a:spcAft>
          <a:spcPts val="0"/>
        </a:spcAft>
        <a:buSzPct val="100000"/>
        <a:buFont typeface="GE Inspira Sans" panose="020B0604020202020204" pitchFamily="34" charset="0"/>
        <a:buChar char="•"/>
        <a:tabLst/>
        <a:defRPr sz="1400" b="0" kern="1200">
          <a:solidFill>
            <a:schemeClr val="tx1"/>
          </a:solidFill>
          <a:latin typeface="GE Inspira Sans" panose="020B0503060000000003" pitchFamily="34" charset="77"/>
          <a:ea typeface="+mn-ea"/>
          <a:cs typeface="+mn-cs"/>
        </a:defRPr>
      </a:lvl4pPr>
      <a:lvl5pPr marL="812800" indent="-146050" algn="l" defTabSz="914400" rtl="0" eaLnBrk="1" latinLnBrk="0" hangingPunct="1">
        <a:lnSpc>
          <a:spcPct val="100000"/>
        </a:lnSpc>
        <a:spcBef>
          <a:spcPts val="200"/>
        </a:spcBef>
        <a:spcAft>
          <a:spcPts val="0"/>
        </a:spcAft>
        <a:buSzPct val="46000"/>
        <a:buFont typeface="Wingdings 2" panose="05020102010507070707" pitchFamily="18" charset="2"/>
        <a:buChar char=""/>
        <a:tabLst/>
        <a:defRPr sz="1200" kern="1200">
          <a:solidFill>
            <a:schemeClr val="tx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325">
          <p15:clr>
            <a:srgbClr val="F26B43"/>
          </p15:clr>
        </p15:guide>
        <p15:guide id="4" pos="7355">
          <p15:clr>
            <a:srgbClr val="F26B43"/>
          </p15:clr>
        </p15:guide>
        <p15:guide id="5" orient="horz" pos="323">
          <p15:clr>
            <a:srgbClr val="F26B43"/>
          </p15:clr>
        </p15:guide>
        <p15:guide id="6" orient="horz" pos="3997">
          <p15:clr>
            <a:srgbClr val="F26B43"/>
          </p15:clr>
        </p15:guide>
        <p15:guide id="8" orient="horz" pos="4156">
          <p15:clr>
            <a:srgbClr val="F26B43"/>
          </p15:clr>
        </p15:guide>
        <p15:guide id="9" orient="horz" pos="1185">
          <p15:clr>
            <a:srgbClr val="F26B43"/>
          </p15:clr>
        </p15:guide>
        <p15:guide id="11" orient="horz" pos="1502">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33.jpe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48.xml"/><Relationship Id="rId4" Type="http://schemas.openxmlformats.org/officeDocument/2006/relationships/image" Target="../media/image35.svg"/></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8.xml"/><Relationship Id="rId1" Type="http://schemas.openxmlformats.org/officeDocument/2006/relationships/video" Target="https://www.youtube.com/embed/D7sj7L1uLiw?start=451&amp;feature=oembed" TargetMode="External"/><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48.xml"/><Relationship Id="rId4" Type="http://schemas.openxmlformats.org/officeDocument/2006/relationships/image" Target="../media/image40.sv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47.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0.xml"/><Relationship Id="rId1" Type="http://schemas.openxmlformats.org/officeDocument/2006/relationships/slideLayout" Target="../slideLayouts/slideLayout48.xml"/><Relationship Id="rId5" Type="http://schemas.openxmlformats.org/officeDocument/2006/relationships/image" Target="../media/image43.jpeg"/><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48.xml"/><Relationship Id="rId4" Type="http://schemas.openxmlformats.org/officeDocument/2006/relationships/image" Target="../media/image40.svg"/></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48.xml"/><Relationship Id="rId4" Type="http://schemas.openxmlformats.org/officeDocument/2006/relationships/image" Target="../media/image45.svg"/></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8.xml"/><Relationship Id="rId1" Type="http://schemas.openxmlformats.org/officeDocument/2006/relationships/video" Target="https://www.youtube.com/embed/YlYEi0PgG1g?feature=oembed" TargetMode="External"/><Relationship Id="rId4" Type="http://schemas.openxmlformats.org/officeDocument/2006/relationships/image" Target="../media/image47.jpeg"/></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48.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48.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microsoft.com/office/2018/10/relationships/comments" Target="../comments/modernComment_285_E6BF0612.xml"/><Relationship Id="rId2" Type="http://schemas.openxmlformats.org/officeDocument/2006/relationships/notesSlide" Target="../notesSlides/notesSlide28.xml"/><Relationship Id="rId1" Type="http://schemas.openxmlformats.org/officeDocument/2006/relationships/slideLayout" Target="../slideLayouts/slideLayout48.xml"/><Relationship Id="rId4" Type="http://schemas.openxmlformats.org/officeDocument/2006/relationships/image" Target="../media/image53.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30.xml"/><Relationship Id="rId1" Type="http://schemas.openxmlformats.org/officeDocument/2006/relationships/slideLayout" Target="../slideLayouts/slideLayout48.xml"/><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1.xml"/><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8.xml"/></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48.xml"/><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48.xml"/><Relationship Id="rId4" Type="http://schemas.openxmlformats.org/officeDocument/2006/relationships/image" Target="../media/image40.svg"/></Relationships>
</file>

<file path=ppt/slides/_rels/slide3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4.xml"/><Relationship Id="rId1" Type="http://schemas.openxmlformats.org/officeDocument/2006/relationships/slideLayout" Target="../slideLayouts/slideLayout47.xml"/><Relationship Id="rId5" Type="http://schemas.openxmlformats.org/officeDocument/2006/relationships/image" Target="../media/image60.png"/><Relationship Id="rId4" Type="http://schemas.openxmlformats.org/officeDocument/2006/relationships/image" Target="../media/image560.png"/></Relationships>
</file>

<file path=ppt/slides/_rels/slide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_rels/slide4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5.xml"/><Relationship Id="rId1" Type="http://schemas.openxmlformats.org/officeDocument/2006/relationships/slideLayout" Target="../slideLayouts/slideLayout48.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8.xml"/><Relationship Id="rId1" Type="http://schemas.openxmlformats.org/officeDocument/2006/relationships/video" Target="https://www.youtube.com/embed/W1h5L_0rFz8?feature=oembed" TargetMode="External"/><Relationship Id="rId4" Type="http://schemas.openxmlformats.org/officeDocument/2006/relationships/image" Target="../media/image59.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8.xml"/><Relationship Id="rId1" Type="http://schemas.openxmlformats.org/officeDocument/2006/relationships/video" Target="https://www.youtube.com/embed/ttWhK-NO4g8?feature=oembed" TargetMode="External"/><Relationship Id="rId4" Type="http://schemas.openxmlformats.org/officeDocument/2006/relationships/image" Target="../media/image60.jpeg"/></Relationships>
</file>

<file path=ppt/slides/_rels/slide4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8.xml"/><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48.xml"/><Relationship Id="rId4" Type="http://schemas.openxmlformats.org/officeDocument/2006/relationships/image" Target="../media/image40.sv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8.xml"/></Relationships>
</file>

<file path=ppt/slides/_rels/slide4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2.xml"/><Relationship Id="rId1" Type="http://schemas.openxmlformats.org/officeDocument/2006/relationships/slideLayout" Target="../slideLayouts/slideLayout19.xml"/><Relationship Id="rId4" Type="http://schemas.openxmlformats.org/officeDocument/2006/relationships/image" Target="../media/image33.jpeg"/></Relationships>
</file>

<file path=ppt/slides/_rels/slide4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3.xml"/><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8" Type="http://schemas.openxmlformats.org/officeDocument/2006/relationships/image" Target="../media/image72.sv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44.xml"/><Relationship Id="rId1" Type="http://schemas.openxmlformats.org/officeDocument/2006/relationships/slideLayout" Target="../slideLayouts/slideLayout23.xml"/><Relationship Id="rId6" Type="http://schemas.openxmlformats.org/officeDocument/2006/relationships/image" Target="../media/image70.svg"/><Relationship Id="rId5" Type="http://schemas.openxmlformats.org/officeDocument/2006/relationships/image" Target="../media/image69.png"/><Relationship Id="rId4" Type="http://schemas.openxmlformats.org/officeDocument/2006/relationships/image" Target="../media/image68.svg"/></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8.xml"/><Relationship Id="rId1" Type="http://schemas.openxmlformats.org/officeDocument/2006/relationships/video" Target="https://www.youtube.com/embed/4XenqN5Ib9o?feature=oembed" TargetMode="External"/><Relationship Id="rId4" Type="http://schemas.openxmlformats.org/officeDocument/2006/relationships/image" Target="../media/image73.jpeg"/></Relationships>
</file>

<file path=ppt/slides/_rels/slide5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7.xml"/><Relationship Id="rId1" Type="http://schemas.openxmlformats.org/officeDocument/2006/relationships/slideLayout" Target="../slideLayouts/slideLayout48.xml"/></Relationships>
</file>

<file path=ppt/slides/_rels/slide5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8.xml"/><Relationship Id="rId1" Type="http://schemas.openxmlformats.org/officeDocument/2006/relationships/video" Target="https://www.youtube.com/embed/TcUX6eNT2j4?feature=oembed" TargetMode="External"/><Relationship Id="rId4" Type="http://schemas.openxmlformats.org/officeDocument/2006/relationships/image" Target="../media/image75.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1.xml"/><Relationship Id="rId1" Type="http://schemas.openxmlformats.org/officeDocument/2006/relationships/slideLayout" Target="../slideLayouts/slideLayout48.xml"/><Relationship Id="rId4" Type="http://schemas.openxmlformats.org/officeDocument/2006/relationships/image" Target="../media/image77.svg"/></Relationships>
</file>

<file path=ppt/slides/_rels/slide5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2.xml"/><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8.xml"/><Relationship Id="rId1" Type="http://schemas.openxmlformats.org/officeDocument/2006/relationships/video" Target="https://www.youtube.com/embed/r4OWMSG4Agg?feature=oembed" TargetMode="External"/><Relationship Id="rId4" Type="http://schemas.openxmlformats.org/officeDocument/2006/relationships/image" Target="../media/image30.jpeg"/></Relationships>
</file>

<file path=ppt/slides/_rels/slide6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3.xml"/><Relationship Id="rId1" Type="http://schemas.openxmlformats.org/officeDocument/2006/relationships/slideLayout" Target="../slideLayouts/slideLayout48.xml"/></Relationships>
</file>

<file path=ppt/slides/_rels/slide6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5.xml"/><Relationship Id="rId1" Type="http://schemas.openxmlformats.org/officeDocument/2006/relationships/slideLayout" Target="../slideLayouts/slideLayout48.xml"/></Relationships>
</file>

<file path=ppt/slides/_rels/slide6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8.xml"/><Relationship Id="rId1" Type="http://schemas.openxmlformats.org/officeDocument/2006/relationships/video" Target="https://www.youtube.com/embed/V8eLdbKXGzk?feature=oembed" TargetMode="External"/><Relationship Id="rId4" Type="http://schemas.openxmlformats.org/officeDocument/2006/relationships/image" Target="../media/image82.jpe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8.xml"/><Relationship Id="rId1" Type="http://schemas.openxmlformats.org/officeDocument/2006/relationships/video" Target="https://www.youtube.com/embed/-FOCpMAww28?feature=oembed" TargetMode="External"/><Relationship Id="rId4" Type="http://schemas.openxmlformats.org/officeDocument/2006/relationships/image" Target="../media/image83.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8.xml"/><Relationship Id="rId1" Type="http://schemas.openxmlformats.org/officeDocument/2006/relationships/video" Target="https://www.youtube.com/embed/Iwpi1Lm6dFo?feature=oembed" TargetMode="External"/><Relationship Id="rId4" Type="http://schemas.openxmlformats.org/officeDocument/2006/relationships/image" Target="../media/image84.jpeg"/></Relationships>
</file>

<file path=ppt/slides/_rels/slide6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0.xml"/><Relationship Id="rId1" Type="http://schemas.openxmlformats.org/officeDocument/2006/relationships/slideLayout" Target="../slideLayouts/slideLayout48.xml"/><Relationship Id="rId4" Type="http://schemas.openxmlformats.org/officeDocument/2006/relationships/image" Target="../media/image35.svg"/></Relationships>
</file>

<file path=ppt/slides/_rels/slide6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61.xml"/><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48.xml"/><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2A497E-EDF8-FF49-926D-E33D5F8FA1D6}"/>
              </a:ext>
            </a:extLst>
          </p:cNvPr>
          <p:cNvSpPr>
            <a:spLocks noGrp="1"/>
          </p:cNvSpPr>
          <p:nvPr>
            <p:ph type="ctrTitle"/>
          </p:nvPr>
        </p:nvSpPr>
        <p:spPr/>
        <p:txBody>
          <a:bodyPr/>
          <a:lstStyle/>
          <a:p>
            <a:r>
              <a:rPr lang="en-US" dirty="0"/>
              <a:t>Spring Loaded</a:t>
            </a:r>
          </a:p>
        </p:txBody>
      </p:sp>
      <p:sp>
        <p:nvSpPr>
          <p:cNvPr id="6" name="Text Placeholder 5">
            <a:extLst>
              <a:ext uri="{FF2B5EF4-FFF2-40B4-BE49-F238E27FC236}">
                <a16:creationId xmlns:a16="http://schemas.microsoft.com/office/drawing/2014/main" id="{3E210F2A-F425-655A-4AD5-49093291F4F3}"/>
              </a:ext>
            </a:extLst>
          </p:cNvPr>
          <p:cNvSpPr>
            <a:spLocks noGrp="1"/>
          </p:cNvSpPr>
          <p:nvPr>
            <p:ph type="body" sz="quarter" idx="14"/>
          </p:nvPr>
        </p:nvSpPr>
        <p:spPr/>
        <p:txBody>
          <a:bodyPr/>
          <a:lstStyle/>
          <a:p>
            <a:endParaRPr lang="en-US"/>
          </a:p>
        </p:txBody>
      </p:sp>
      <p:sp>
        <p:nvSpPr>
          <p:cNvPr id="5" name="Date Placeholder 3">
            <a:extLst>
              <a:ext uri="{FF2B5EF4-FFF2-40B4-BE49-F238E27FC236}">
                <a16:creationId xmlns:a16="http://schemas.microsoft.com/office/drawing/2014/main" id="{BF9265FF-4CF9-9047-B1D9-F860023228A1}"/>
              </a:ext>
            </a:extLst>
          </p:cNvPr>
          <p:cNvSpPr txBox="1">
            <a:spLocks/>
          </p:cNvSpPr>
          <p:nvPr/>
        </p:nvSpPr>
        <p:spPr>
          <a:xfrm>
            <a:off x="685800" y="1612740"/>
            <a:ext cx="6654800" cy="365125"/>
          </a:xfrm>
          <a:prstGeom prst="rect">
            <a:avLst/>
          </a:prstGeom>
        </p:spPr>
        <p:txBody>
          <a:bodyPr vert="horz" lIns="18288" tIns="0" rIns="0" bIns="0" rtlCol="0" anchor="ctr"/>
          <a:lstStyle>
            <a:defPPr>
              <a:defRPr lang="en-US"/>
            </a:defPPr>
            <a:lvl1pPr marL="0" algn="l" defTabSz="914400" rtl="0" eaLnBrk="1" latinLnBrk="0" hangingPunct="1">
              <a:defRPr sz="1100" b="1" i="0" kern="1200" cap="none" spc="200" baseline="0">
                <a:solidFill>
                  <a:schemeClr val="bg1"/>
                </a:solidFill>
                <a:latin typeface="GE Inspira Sans" panose="020B0503060000000003"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800" dirty="0"/>
              <a:t>Engineering Academy | Unit 3</a:t>
            </a:r>
          </a:p>
        </p:txBody>
      </p:sp>
    </p:spTree>
    <p:extLst>
      <p:ext uri="{BB962C8B-B14F-4D97-AF65-F5344CB8AC3E}">
        <p14:creationId xmlns:p14="http://schemas.microsoft.com/office/powerpoint/2010/main" val="40159248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C8A3EA-4CAE-B448-A6AB-3FF266601E1D}"/>
              </a:ext>
            </a:extLst>
          </p:cNvPr>
          <p:cNvSpPr>
            <a:spLocks noGrp="1"/>
          </p:cNvSpPr>
          <p:nvPr>
            <p:ph type="body" sz="quarter" idx="22"/>
          </p:nvPr>
        </p:nvSpPr>
        <p:spPr>
          <a:xfrm>
            <a:off x="896061" y="2304514"/>
            <a:ext cx="4724577" cy="1615827"/>
          </a:xfrm>
        </p:spPr>
        <p:txBody>
          <a:bodyPr lIns="0">
            <a:spAutoFit/>
          </a:bodyPr>
          <a:lstStyle/>
          <a:p>
            <a:pPr marL="742950" lvl="1" indent="-285750">
              <a:buFont typeface="Arial" panose="020B0604020202020204" pitchFamily="34" charset="0"/>
              <a:buChar char="•"/>
            </a:pPr>
            <a:r>
              <a:rPr lang="en-US" sz="2000" dirty="0">
                <a:solidFill>
                  <a:srgbClr val="0E141F"/>
                </a:solidFill>
              </a:rPr>
              <a:t>The vehicle must have at least three wheels.</a:t>
            </a:r>
          </a:p>
          <a:p>
            <a:pPr marL="742950" lvl="1" indent="-285750">
              <a:buFont typeface="Arial" panose="020B0604020202020204" pitchFamily="34" charset="0"/>
              <a:buChar char="•"/>
            </a:pPr>
            <a:r>
              <a:rPr lang="en-US" sz="2000" dirty="0">
                <a:solidFill>
                  <a:srgbClr val="0E141F"/>
                </a:solidFill>
              </a:rPr>
              <a:t>The vehicle must be able to cover a minimum distance of 10 m (32.8 ft) on a single ‘charge’</a:t>
            </a:r>
          </a:p>
        </p:txBody>
      </p:sp>
      <p:sp>
        <p:nvSpPr>
          <p:cNvPr id="7" name="Text Placeholder 6">
            <a:extLst>
              <a:ext uri="{FF2B5EF4-FFF2-40B4-BE49-F238E27FC236}">
                <a16:creationId xmlns:a16="http://schemas.microsoft.com/office/drawing/2014/main" id="{CDB99102-ECC0-4A48-922E-E8B247C7D7E7}"/>
              </a:ext>
            </a:extLst>
          </p:cNvPr>
          <p:cNvSpPr>
            <a:spLocks noGrp="1"/>
          </p:cNvSpPr>
          <p:nvPr>
            <p:ph type="body" sz="quarter" idx="24"/>
          </p:nvPr>
        </p:nvSpPr>
        <p:spPr>
          <a:xfrm>
            <a:off x="6569205" y="2304514"/>
            <a:ext cx="4733239" cy="1692771"/>
          </a:xfrm>
        </p:spPr>
        <p:txBody>
          <a:bodyPr>
            <a:spAutoFit/>
          </a:bodyPr>
          <a:lstStyle/>
          <a:p>
            <a:pPr marL="800100" lvl="1" indent="-342900">
              <a:buFont typeface="Arial" panose="020B0604020202020204" pitchFamily="34" charset="0"/>
              <a:buChar char="•"/>
            </a:pPr>
            <a:r>
              <a:rPr lang="en-US" sz="2000" dirty="0">
                <a:solidFill>
                  <a:srgbClr val="0E141F"/>
                </a:solidFill>
              </a:rPr>
              <a:t>No push starts of vehicles are allowed.</a:t>
            </a:r>
          </a:p>
          <a:p>
            <a:pPr marL="800100" lvl="1" indent="-342900">
              <a:buFont typeface="Arial" panose="020B0604020202020204" pitchFamily="34" charset="0"/>
              <a:buChar char="•"/>
            </a:pPr>
            <a:r>
              <a:rPr lang="en-US" sz="2000" dirty="0">
                <a:solidFill>
                  <a:srgbClr val="0E141F"/>
                </a:solidFill>
              </a:rPr>
              <a:t>Students must design and build their vehicles within the given time.</a:t>
            </a:r>
          </a:p>
          <a:p>
            <a:pPr marL="742950" lvl="1" indent="-285750">
              <a:buFont typeface="Arial" panose="020B0604020202020204" pitchFamily="34" charset="0"/>
              <a:buChar char="•"/>
            </a:pPr>
            <a:endParaRPr lang="en-US" sz="2000" dirty="0">
              <a:solidFill>
                <a:srgbClr val="0E141F"/>
              </a:solidFill>
            </a:endParaRPr>
          </a:p>
        </p:txBody>
      </p:sp>
      <p:sp>
        <p:nvSpPr>
          <p:cNvPr id="2" name="Text Placeholder 1">
            <a:extLst>
              <a:ext uri="{FF2B5EF4-FFF2-40B4-BE49-F238E27FC236}">
                <a16:creationId xmlns:a16="http://schemas.microsoft.com/office/drawing/2014/main" id="{031DA1E8-314A-F547-B413-2FEFBEA817F4}"/>
              </a:ext>
            </a:extLst>
          </p:cNvPr>
          <p:cNvSpPr>
            <a:spLocks noGrp="1"/>
          </p:cNvSpPr>
          <p:nvPr>
            <p:ph type="body" sz="quarter" idx="27"/>
          </p:nvPr>
        </p:nvSpPr>
        <p:spPr>
          <a:xfrm>
            <a:off x="890631" y="1792224"/>
            <a:ext cx="4743828" cy="260350"/>
          </a:xfrm>
        </p:spPr>
        <p:txBody>
          <a:bodyPr>
            <a:normAutofit fontScale="85000" lnSpcReduction="20000"/>
          </a:bodyPr>
          <a:lstStyle/>
          <a:p>
            <a:pPr>
              <a:lnSpc>
                <a:spcPct val="90000"/>
              </a:lnSpc>
              <a:spcAft>
                <a:spcPts val="600"/>
              </a:spcAft>
            </a:pPr>
            <a:r>
              <a:rPr lang="en-US" sz="2600" dirty="0"/>
              <a:t>Criteria</a:t>
            </a:r>
            <a:endParaRPr lang="en-US" sz="1700" dirty="0"/>
          </a:p>
        </p:txBody>
      </p:sp>
      <p:sp>
        <p:nvSpPr>
          <p:cNvPr id="6" name="Text Placeholder 5">
            <a:extLst>
              <a:ext uri="{FF2B5EF4-FFF2-40B4-BE49-F238E27FC236}">
                <a16:creationId xmlns:a16="http://schemas.microsoft.com/office/drawing/2014/main" id="{01AB721F-B9D4-A444-9165-9B8E5EFFD9BA}"/>
              </a:ext>
            </a:extLst>
          </p:cNvPr>
          <p:cNvSpPr>
            <a:spLocks noGrp="1"/>
          </p:cNvSpPr>
          <p:nvPr>
            <p:ph type="body" sz="quarter" idx="28"/>
          </p:nvPr>
        </p:nvSpPr>
        <p:spPr>
          <a:xfrm>
            <a:off x="6558319" y="1789305"/>
            <a:ext cx="4743828" cy="260350"/>
          </a:xfrm>
        </p:spPr>
        <p:txBody>
          <a:bodyPr>
            <a:normAutofit fontScale="85000" lnSpcReduction="20000"/>
          </a:bodyPr>
          <a:lstStyle/>
          <a:p>
            <a:pPr>
              <a:lnSpc>
                <a:spcPct val="90000"/>
              </a:lnSpc>
              <a:spcAft>
                <a:spcPts val="600"/>
              </a:spcAft>
            </a:pPr>
            <a:r>
              <a:rPr lang="en-US" sz="2600" dirty="0"/>
              <a:t>Constraints</a:t>
            </a:r>
            <a:endParaRPr lang="en-US" sz="1700" dirty="0"/>
          </a:p>
        </p:txBody>
      </p:sp>
      <p:sp>
        <p:nvSpPr>
          <p:cNvPr id="4" name="Title 3">
            <a:extLst>
              <a:ext uri="{FF2B5EF4-FFF2-40B4-BE49-F238E27FC236}">
                <a16:creationId xmlns:a16="http://schemas.microsoft.com/office/drawing/2014/main" id="{21023E34-81A8-1840-8859-EBEC49B8E490}"/>
              </a:ext>
            </a:extLst>
          </p:cNvPr>
          <p:cNvSpPr>
            <a:spLocks noGrp="1"/>
          </p:cNvSpPr>
          <p:nvPr>
            <p:ph type="title"/>
          </p:nvPr>
        </p:nvSpPr>
        <p:spPr>
          <a:xfrm>
            <a:off x="685800" y="403268"/>
            <a:ext cx="10432800" cy="908101"/>
          </a:xfrm>
        </p:spPr>
        <p:txBody>
          <a:bodyPr anchor="t">
            <a:normAutofit/>
          </a:bodyPr>
          <a:lstStyle/>
          <a:p>
            <a:r>
              <a:rPr lang="en-US" dirty="0"/>
              <a:t>Your design challenge</a:t>
            </a:r>
          </a:p>
        </p:txBody>
      </p:sp>
      <p:sp>
        <p:nvSpPr>
          <p:cNvPr id="5" name="Slide Number Placeholder 4">
            <a:extLst>
              <a:ext uri="{FF2B5EF4-FFF2-40B4-BE49-F238E27FC236}">
                <a16:creationId xmlns:a16="http://schemas.microsoft.com/office/drawing/2014/main" id="{03E62D92-E120-4E40-AC4D-0D4A5078717C}"/>
              </a:ext>
            </a:extLst>
          </p:cNvPr>
          <p:cNvSpPr>
            <a:spLocks noGrp="1"/>
          </p:cNvSpPr>
          <p:nvPr>
            <p:ph type="sldNum" sz="quarter" idx="4"/>
          </p:nvPr>
        </p:nvSpPr>
        <p:spPr>
          <a:xfrm>
            <a:off x="10950513" y="6221330"/>
            <a:ext cx="738723" cy="365125"/>
          </a:xfrm>
        </p:spPr>
        <p:txBody>
          <a:bodyPr anchor="ctr">
            <a:normAutofit/>
          </a:bodyPr>
          <a:lstStyle/>
          <a:p>
            <a:pPr>
              <a:spcAft>
                <a:spcPts val="600"/>
              </a:spcAft>
            </a:pPr>
            <a:fld id="{14719505-AD43-774F-936C-A3AE71DD4EEA}" type="slidenum">
              <a:rPr lang="en-GB" smtClean="0"/>
              <a:pPr>
                <a:spcAft>
                  <a:spcPts val="600"/>
                </a:spcAft>
              </a:pPr>
              <a:t>10</a:t>
            </a:fld>
            <a:endParaRPr lang="en-GB"/>
          </a:p>
        </p:txBody>
      </p:sp>
    </p:spTree>
    <p:extLst>
      <p:ext uri="{BB962C8B-B14F-4D97-AF65-F5344CB8AC3E}">
        <p14:creationId xmlns:p14="http://schemas.microsoft.com/office/powerpoint/2010/main" val="2809664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5D466-C71D-B045-99F3-4281BCA8120C}"/>
              </a:ext>
            </a:extLst>
          </p:cNvPr>
          <p:cNvSpPr>
            <a:spLocks noGrp="1"/>
          </p:cNvSpPr>
          <p:nvPr>
            <p:ph type="title"/>
          </p:nvPr>
        </p:nvSpPr>
        <p:spPr/>
        <p:txBody>
          <a:bodyPr/>
          <a:lstStyle/>
          <a:p>
            <a:r>
              <a:rPr lang="en-US" dirty="0"/>
              <a:t>The Engineering Design Process</a:t>
            </a:r>
          </a:p>
        </p:txBody>
      </p:sp>
      <p:sp>
        <p:nvSpPr>
          <p:cNvPr id="3" name="Slide Number Placeholder 2">
            <a:extLst>
              <a:ext uri="{FF2B5EF4-FFF2-40B4-BE49-F238E27FC236}">
                <a16:creationId xmlns:a16="http://schemas.microsoft.com/office/drawing/2014/main" id="{C8767AB4-1DC0-9B45-942B-CC8CDED49B0C}"/>
              </a:ext>
            </a:extLst>
          </p:cNvPr>
          <p:cNvSpPr>
            <a:spLocks noGrp="1"/>
          </p:cNvSpPr>
          <p:nvPr>
            <p:ph type="sldNum" sz="quarter" idx="4"/>
          </p:nvPr>
        </p:nvSpPr>
        <p:spPr/>
        <p:txBody>
          <a:bodyPr/>
          <a:lstStyle/>
          <a:p>
            <a:fld id="{14719505-AD43-774F-936C-A3AE71DD4EEA}" type="slidenum">
              <a:rPr lang="en-GB" smtClean="0"/>
              <a:pPr/>
              <a:t>11</a:t>
            </a:fld>
            <a:endParaRPr lang="en-GB" dirty="0"/>
          </a:p>
        </p:txBody>
      </p:sp>
      <p:grpSp>
        <p:nvGrpSpPr>
          <p:cNvPr id="4" name="Group 3">
            <a:extLst>
              <a:ext uri="{FF2B5EF4-FFF2-40B4-BE49-F238E27FC236}">
                <a16:creationId xmlns:a16="http://schemas.microsoft.com/office/drawing/2014/main" id="{F32EA4D6-0C41-7EF8-17A0-403381EA47D8}"/>
              </a:ext>
            </a:extLst>
          </p:cNvPr>
          <p:cNvGrpSpPr/>
          <p:nvPr/>
        </p:nvGrpSpPr>
        <p:grpSpPr>
          <a:xfrm>
            <a:off x="5981081" y="404256"/>
            <a:ext cx="5525119" cy="5571212"/>
            <a:chOff x="1110940" y="566905"/>
            <a:chExt cx="5525119" cy="5571212"/>
          </a:xfrm>
        </p:grpSpPr>
        <p:grpSp>
          <p:nvGrpSpPr>
            <p:cNvPr id="6" name="Group 5">
              <a:extLst>
                <a:ext uri="{FF2B5EF4-FFF2-40B4-BE49-F238E27FC236}">
                  <a16:creationId xmlns:a16="http://schemas.microsoft.com/office/drawing/2014/main" id="{EF41D220-B317-A4A9-AD4B-E5519143A7F7}"/>
                </a:ext>
              </a:extLst>
            </p:cNvPr>
            <p:cNvGrpSpPr/>
            <p:nvPr/>
          </p:nvGrpSpPr>
          <p:grpSpPr>
            <a:xfrm>
              <a:off x="3242468" y="719881"/>
              <a:ext cx="1262062" cy="1262062"/>
              <a:chOff x="3242468" y="719881"/>
              <a:chExt cx="1262062" cy="1262062"/>
            </a:xfrm>
          </p:grpSpPr>
          <p:sp>
            <p:nvSpPr>
              <p:cNvPr id="34" name="Freeform 33">
                <a:extLst>
                  <a:ext uri="{FF2B5EF4-FFF2-40B4-BE49-F238E27FC236}">
                    <a16:creationId xmlns:a16="http://schemas.microsoft.com/office/drawing/2014/main" id="{36773621-5F91-A296-E1C1-DBE3546220CF}"/>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35" name="Oval 34">
                <a:extLst>
                  <a:ext uri="{FF2B5EF4-FFF2-40B4-BE49-F238E27FC236}">
                    <a16:creationId xmlns:a16="http://schemas.microsoft.com/office/drawing/2014/main" id="{422C369D-6068-4ED6-F7EC-82F8399BCC23}"/>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7" name="Group 6">
              <a:extLst>
                <a:ext uri="{FF2B5EF4-FFF2-40B4-BE49-F238E27FC236}">
                  <a16:creationId xmlns:a16="http://schemas.microsoft.com/office/drawing/2014/main" id="{C08B6EBC-C91F-AA1D-4466-48AAD960FAF2}"/>
                </a:ext>
              </a:extLst>
            </p:cNvPr>
            <p:cNvGrpSpPr/>
            <p:nvPr/>
          </p:nvGrpSpPr>
          <p:grpSpPr>
            <a:xfrm>
              <a:off x="4951822" y="1543062"/>
              <a:ext cx="1262062" cy="1262062"/>
              <a:chOff x="4951822" y="1543062"/>
              <a:chExt cx="1262062" cy="1262062"/>
            </a:xfrm>
          </p:grpSpPr>
          <p:sp>
            <p:nvSpPr>
              <p:cNvPr id="32" name="Freeform 31">
                <a:extLst>
                  <a:ext uri="{FF2B5EF4-FFF2-40B4-BE49-F238E27FC236}">
                    <a16:creationId xmlns:a16="http://schemas.microsoft.com/office/drawing/2014/main" id="{0FD9F8A3-0CE8-02D7-AD05-2E8FAE2C33BA}"/>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33" name="Oval 32">
                <a:extLst>
                  <a:ext uri="{FF2B5EF4-FFF2-40B4-BE49-F238E27FC236}">
                    <a16:creationId xmlns:a16="http://schemas.microsoft.com/office/drawing/2014/main" id="{44CE81BB-838F-0BF3-62B5-A7E642F1E8D5}"/>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8" name="Group 7">
              <a:extLst>
                <a:ext uri="{FF2B5EF4-FFF2-40B4-BE49-F238E27FC236}">
                  <a16:creationId xmlns:a16="http://schemas.microsoft.com/office/drawing/2014/main" id="{FD6A1AD3-2C0D-EAD4-59BA-A2577E2B6B4F}"/>
                </a:ext>
              </a:extLst>
            </p:cNvPr>
            <p:cNvGrpSpPr/>
            <p:nvPr/>
          </p:nvGrpSpPr>
          <p:grpSpPr>
            <a:xfrm>
              <a:off x="5373997" y="3392733"/>
              <a:ext cx="1262062" cy="1262062"/>
              <a:chOff x="5373997" y="3392733"/>
              <a:chExt cx="1262062" cy="1262062"/>
            </a:xfrm>
          </p:grpSpPr>
          <p:sp>
            <p:nvSpPr>
              <p:cNvPr id="30" name="Freeform 29">
                <a:extLst>
                  <a:ext uri="{FF2B5EF4-FFF2-40B4-BE49-F238E27FC236}">
                    <a16:creationId xmlns:a16="http://schemas.microsoft.com/office/drawing/2014/main" id="{F62DBF8E-37F1-7A68-1771-DA06DF06AB16}"/>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31" name="Oval 30">
                <a:extLst>
                  <a:ext uri="{FF2B5EF4-FFF2-40B4-BE49-F238E27FC236}">
                    <a16:creationId xmlns:a16="http://schemas.microsoft.com/office/drawing/2014/main" id="{079D3E76-A7E3-9F33-89E3-35C1609C20A8}"/>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9" name="Group 8">
              <a:extLst>
                <a:ext uri="{FF2B5EF4-FFF2-40B4-BE49-F238E27FC236}">
                  <a16:creationId xmlns:a16="http://schemas.microsoft.com/office/drawing/2014/main" id="{732101FF-0D88-59E0-B3E2-61290297E614}"/>
                </a:ext>
              </a:extLst>
            </p:cNvPr>
            <p:cNvGrpSpPr/>
            <p:nvPr/>
          </p:nvGrpSpPr>
          <p:grpSpPr>
            <a:xfrm>
              <a:off x="4191088" y="4876055"/>
              <a:ext cx="1262062" cy="1262062"/>
              <a:chOff x="4191088" y="4876055"/>
              <a:chExt cx="1262062" cy="1262062"/>
            </a:xfrm>
          </p:grpSpPr>
          <p:sp>
            <p:nvSpPr>
              <p:cNvPr id="28" name="Freeform 27">
                <a:extLst>
                  <a:ext uri="{FF2B5EF4-FFF2-40B4-BE49-F238E27FC236}">
                    <a16:creationId xmlns:a16="http://schemas.microsoft.com/office/drawing/2014/main" id="{8EC33E62-8421-A44D-B5B7-6288056ABA9C}"/>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29" name="Oval 28">
                <a:extLst>
                  <a:ext uri="{FF2B5EF4-FFF2-40B4-BE49-F238E27FC236}">
                    <a16:creationId xmlns:a16="http://schemas.microsoft.com/office/drawing/2014/main" id="{05FE6332-46D6-8FD2-18B7-BAFF23A9E007}"/>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10" name="Group 9">
              <a:extLst>
                <a:ext uri="{FF2B5EF4-FFF2-40B4-BE49-F238E27FC236}">
                  <a16:creationId xmlns:a16="http://schemas.microsoft.com/office/drawing/2014/main" id="{0F5711A5-1615-74BB-21F6-8E0582CD9E16}"/>
                </a:ext>
              </a:extLst>
            </p:cNvPr>
            <p:cNvGrpSpPr/>
            <p:nvPr/>
          </p:nvGrpSpPr>
          <p:grpSpPr>
            <a:xfrm>
              <a:off x="2293849" y="4867478"/>
              <a:ext cx="1262062" cy="1270639"/>
              <a:chOff x="2293849" y="4867478"/>
              <a:chExt cx="1262062" cy="1270639"/>
            </a:xfrm>
          </p:grpSpPr>
          <p:sp>
            <p:nvSpPr>
              <p:cNvPr id="26" name="Freeform 25">
                <a:extLst>
                  <a:ext uri="{FF2B5EF4-FFF2-40B4-BE49-F238E27FC236}">
                    <a16:creationId xmlns:a16="http://schemas.microsoft.com/office/drawing/2014/main" id="{59265499-2BE3-3899-A780-80EB7D7C5EA4}"/>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27" name="Oval 26">
                <a:extLst>
                  <a:ext uri="{FF2B5EF4-FFF2-40B4-BE49-F238E27FC236}">
                    <a16:creationId xmlns:a16="http://schemas.microsoft.com/office/drawing/2014/main" id="{1AC4E2AF-FBA7-8C01-7393-37CE6BED41B8}"/>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11" name="Group 10">
              <a:extLst>
                <a:ext uri="{FF2B5EF4-FFF2-40B4-BE49-F238E27FC236}">
                  <a16:creationId xmlns:a16="http://schemas.microsoft.com/office/drawing/2014/main" id="{08C75726-CB08-012B-9E56-297CDF90049A}"/>
                </a:ext>
              </a:extLst>
            </p:cNvPr>
            <p:cNvGrpSpPr/>
            <p:nvPr/>
          </p:nvGrpSpPr>
          <p:grpSpPr>
            <a:xfrm>
              <a:off x="1110940" y="3392733"/>
              <a:ext cx="1262062" cy="1262062"/>
              <a:chOff x="1110940" y="3392733"/>
              <a:chExt cx="1262062" cy="1262062"/>
            </a:xfrm>
          </p:grpSpPr>
          <p:sp>
            <p:nvSpPr>
              <p:cNvPr id="24" name="Freeform 23">
                <a:extLst>
                  <a:ext uri="{FF2B5EF4-FFF2-40B4-BE49-F238E27FC236}">
                    <a16:creationId xmlns:a16="http://schemas.microsoft.com/office/drawing/2014/main" id="{53848861-FD09-6F7E-BE1F-FC1B9D71EAB6}"/>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25" name="Oval 24">
                <a:extLst>
                  <a:ext uri="{FF2B5EF4-FFF2-40B4-BE49-F238E27FC236}">
                    <a16:creationId xmlns:a16="http://schemas.microsoft.com/office/drawing/2014/main" id="{1B2238A7-F749-7511-689F-15539B380C4E}"/>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12" name="Group 11">
              <a:extLst>
                <a:ext uri="{FF2B5EF4-FFF2-40B4-BE49-F238E27FC236}">
                  <a16:creationId xmlns:a16="http://schemas.microsoft.com/office/drawing/2014/main" id="{4C921029-00BB-011F-2A72-0E13AE155E7D}"/>
                </a:ext>
              </a:extLst>
            </p:cNvPr>
            <p:cNvGrpSpPr/>
            <p:nvPr/>
          </p:nvGrpSpPr>
          <p:grpSpPr>
            <a:xfrm>
              <a:off x="1533115" y="1543062"/>
              <a:ext cx="1262062" cy="1262062"/>
              <a:chOff x="1533115" y="1543062"/>
              <a:chExt cx="1262062" cy="1262062"/>
            </a:xfrm>
          </p:grpSpPr>
          <p:sp>
            <p:nvSpPr>
              <p:cNvPr id="22" name="Freeform 21">
                <a:extLst>
                  <a:ext uri="{FF2B5EF4-FFF2-40B4-BE49-F238E27FC236}">
                    <a16:creationId xmlns:a16="http://schemas.microsoft.com/office/drawing/2014/main" id="{9C02FBB1-8B00-21A1-489F-134904DD7833}"/>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23" name="Oval 22">
                <a:extLst>
                  <a:ext uri="{FF2B5EF4-FFF2-40B4-BE49-F238E27FC236}">
                    <a16:creationId xmlns:a16="http://schemas.microsoft.com/office/drawing/2014/main" id="{74194A04-2869-A49F-C39D-0E7643614A25}"/>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13" name="Picture 12" descr="Diagram&#10;&#10;Description automatically generated">
              <a:extLst>
                <a:ext uri="{FF2B5EF4-FFF2-40B4-BE49-F238E27FC236}">
                  <a16:creationId xmlns:a16="http://schemas.microsoft.com/office/drawing/2014/main" id="{014960EE-F1D7-8489-917D-C0B25E633EB5}"/>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14" name="Picture 13" descr="Diagram&#10;&#10;Description automatically generated">
              <a:extLst>
                <a:ext uri="{FF2B5EF4-FFF2-40B4-BE49-F238E27FC236}">
                  <a16:creationId xmlns:a16="http://schemas.microsoft.com/office/drawing/2014/main" id="{7C605ED2-320E-1C78-5253-929ABA8A1CBE}"/>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15" name="Picture 14" descr="Diagram&#10;&#10;Description automatically generated">
              <a:extLst>
                <a:ext uri="{FF2B5EF4-FFF2-40B4-BE49-F238E27FC236}">
                  <a16:creationId xmlns:a16="http://schemas.microsoft.com/office/drawing/2014/main" id="{97158ECE-5233-DF39-0CA0-F4030A602110}"/>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16" name="Picture 15" descr="Diagram&#10;&#10;Description automatically generated">
              <a:extLst>
                <a:ext uri="{FF2B5EF4-FFF2-40B4-BE49-F238E27FC236}">
                  <a16:creationId xmlns:a16="http://schemas.microsoft.com/office/drawing/2014/main" id="{E6391FC0-94D2-9B9F-57C6-3C31A1226694}"/>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17" name="Picture 16" descr="Diagram&#10;&#10;Description automatically generated">
              <a:extLst>
                <a:ext uri="{FF2B5EF4-FFF2-40B4-BE49-F238E27FC236}">
                  <a16:creationId xmlns:a16="http://schemas.microsoft.com/office/drawing/2014/main" id="{0C7C2C42-D7B9-F799-7D4D-2C9B05B3533F}"/>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18" name="Picture 17" descr="Diagram&#10;&#10;Description automatically generated">
              <a:extLst>
                <a:ext uri="{FF2B5EF4-FFF2-40B4-BE49-F238E27FC236}">
                  <a16:creationId xmlns:a16="http://schemas.microsoft.com/office/drawing/2014/main" id="{8B7841FA-C865-4C67-4287-5A3FF7B02C13}"/>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19" name="Group 18">
              <a:extLst>
                <a:ext uri="{FF2B5EF4-FFF2-40B4-BE49-F238E27FC236}">
                  <a16:creationId xmlns:a16="http://schemas.microsoft.com/office/drawing/2014/main" id="{B2AA3B10-50AA-84BF-F65A-C7F0742D97D6}"/>
                </a:ext>
              </a:extLst>
            </p:cNvPr>
            <p:cNvGrpSpPr/>
            <p:nvPr/>
          </p:nvGrpSpPr>
          <p:grpSpPr>
            <a:xfrm>
              <a:off x="2992530" y="566905"/>
              <a:ext cx="1512000" cy="1512000"/>
              <a:chOff x="10177236" y="429813"/>
              <a:chExt cx="1512000" cy="1512000"/>
            </a:xfrm>
          </p:grpSpPr>
          <p:sp>
            <p:nvSpPr>
              <p:cNvPr id="20" name="Freeform 19">
                <a:extLst>
                  <a:ext uri="{FF2B5EF4-FFF2-40B4-BE49-F238E27FC236}">
                    <a16:creationId xmlns:a16="http://schemas.microsoft.com/office/drawing/2014/main" id="{A08319C9-F573-774C-B4DC-A005F471AD30}"/>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Identify and define problem</a:t>
                </a:r>
              </a:p>
            </p:txBody>
          </p:sp>
          <p:sp>
            <p:nvSpPr>
              <p:cNvPr id="21" name="Oval 20">
                <a:extLst>
                  <a:ext uri="{FF2B5EF4-FFF2-40B4-BE49-F238E27FC236}">
                    <a16:creationId xmlns:a16="http://schemas.microsoft.com/office/drawing/2014/main" id="{619465D4-07C9-03B3-74AD-48FE9C6FB35E}"/>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spTree>
    <p:extLst>
      <p:ext uri="{BB962C8B-B14F-4D97-AF65-F5344CB8AC3E}">
        <p14:creationId xmlns:p14="http://schemas.microsoft.com/office/powerpoint/2010/main" val="15386597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B72879E-E8E9-A948-B2F6-5CB9A9E12E78}"/>
              </a:ext>
            </a:extLst>
          </p:cNvPr>
          <p:cNvSpPr>
            <a:spLocks noGrp="1"/>
          </p:cNvSpPr>
          <p:nvPr>
            <p:ph type="body" sz="quarter" idx="23"/>
          </p:nvPr>
        </p:nvSpPr>
        <p:spPr/>
        <p:txBody>
          <a:bodyPr/>
          <a:lstStyle/>
          <a:p>
            <a:r>
              <a:rPr lang="en-US" dirty="0"/>
              <a:t>Endurance Race</a:t>
            </a:r>
          </a:p>
        </p:txBody>
      </p:sp>
      <p:sp>
        <p:nvSpPr>
          <p:cNvPr id="5" name="Text Placeholder 4">
            <a:extLst>
              <a:ext uri="{FF2B5EF4-FFF2-40B4-BE49-F238E27FC236}">
                <a16:creationId xmlns:a16="http://schemas.microsoft.com/office/drawing/2014/main" id="{BE2318B5-60B8-814A-8A21-063E6E53546D}"/>
              </a:ext>
            </a:extLst>
          </p:cNvPr>
          <p:cNvSpPr>
            <a:spLocks noGrp="1"/>
          </p:cNvSpPr>
          <p:nvPr>
            <p:ph type="body" sz="quarter" idx="25"/>
          </p:nvPr>
        </p:nvSpPr>
        <p:spPr/>
        <p:txBody>
          <a:bodyPr/>
          <a:lstStyle/>
          <a:p>
            <a:r>
              <a:rPr lang="en-US" dirty="0"/>
              <a:t>The vehicle that covers the greatest distance on a single ‘charge’ or in a specific time with multiple charges.</a:t>
            </a:r>
            <a:endParaRPr lang="en-ZA" dirty="0"/>
          </a:p>
        </p:txBody>
      </p:sp>
      <p:sp>
        <p:nvSpPr>
          <p:cNvPr id="3" name="Title 2">
            <a:extLst>
              <a:ext uri="{FF2B5EF4-FFF2-40B4-BE49-F238E27FC236}">
                <a16:creationId xmlns:a16="http://schemas.microsoft.com/office/drawing/2014/main" id="{8FD37AFC-CD45-1442-9748-EE9B4B90496A}"/>
              </a:ext>
            </a:extLst>
          </p:cNvPr>
          <p:cNvSpPr>
            <a:spLocks noGrp="1"/>
          </p:cNvSpPr>
          <p:nvPr>
            <p:ph type="title"/>
          </p:nvPr>
        </p:nvSpPr>
        <p:spPr/>
        <p:txBody>
          <a:bodyPr/>
          <a:lstStyle/>
          <a:p>
            <a:r>
              <a:rPr lang="en-US" dirty="0"/>
              <a:t>Race Time!</a:t>
            </a:r>
          </a:p>
        </p:txBody>
      </p:sp>
      <p:sp>
        <p:nvSpPr>
          <p:cNvPr id="2" name="Slide Number Placeholder 1">
            <a:extLst>
              <a:ext uri="{FF2B5EF4-FFF2-40B4-BE49-F238E27FC236}">
                <a16:creationId xmlns:a16="http://schemas.microsoft.com/office/drawing/2014/main" id="{622FC173-D6B7-124E-84EE-D65931FF930F}"/>
              </a:ext>
            </a:extLst>
          </p:cNvPr>
          <p:cNvSpPr>
            <a:spLocks noGrp="1"/>
          </p:cNvSpPr>
          <p:nvPr>
            <p:ph type="sldNum" sz="quarter" idx="4"/>
          </p:nvPr>
        </p:nvSpPr>
        <p:spPr/>
        <p:txBody>
          <a:bodyPr/>
          <a:lstStyle/>
          <a:p>
            <a:fld id="{14719505-AD43-774F-936C-A3AE71DD4EEA}" type="slidenum">
              <a:rPr lang="en-GB" smtClean="0"/>
              <a:pPr/>
              <a:t>12</a:t>
            </a:fld>
            <a:endParaRPr lang="en-GB" dirty="0"/>
          </a:p>
        </p:txBody>
      </p:sp>
      <p:sp>
        <p:nvSpPr>
          <p:cNvPr id="6" name="Text Placeholder 5">
            <a:extLst>
              <a:ext uri="{FF2B5EF4-FFF2-40B4-BE49-F238E27FC236}">
                <a16:creationId xmlns:a16="http://schemas.microsoft.com/office/drawing/2014/main" id="{0A0045C9-0712-484B-A6BB-7E70DD0CADBB}"/>
              </a:ext>
            </a:extLst>
          </p:cNvPr>
          <p:cNvSpPr>
            <a:spLocks noGrp="1"/>
          </p:cNvSpPr>
          <p:nvPr>
            <p:ph type="body" sz="quarter" idx="26"/>
          </p:nvPr>
        </p:nvSpPr>
        <p:spPr/>
        <p:txBody>
          <a:bodyPr/>
          <a:lstStyle/>
          <a:p>
            <a:r>
              <a:rPr lang="en-US" dirty="0"/>
              <a:t>Speed Race</a:t>
            </a:r>
          </a:p>
        </p:txBody>
      </p:sp>
      <p:sp>
        <p:nvSpPr>
          <p:cNvPr id="7" name="Text Placeholder 6">
            <a:extLst>
              <a:ext uri="{FF2B5EF4-FFF2-40B4-BE49-F238E27FC236}">
                <a16:creationId xmlns:a16="http://schemas.microsoft.com/office/drawing/2014/main" id="{06DA8DD0-4775-2043-8240-267CABAD2159}"/>
              </a:ext>
            </a:extLst>
          </p:cNvPr>
          <p:cNvSpPr>
            <a:spLocks noGrp="1"/>
          </p:cNvSpPr>
          <p:nvPr>
            <p:ph type="body" sz="quarter" idx="27"/>
          </p:nvPr>
        </p:nvSpPr>
        <p:spPr/>
        <p:txBody>
          <a:bodyPr/>
          <a:lstStyle/>
          <a:p>
            <a:r>
              <a:rPr lang="en-US" dirty="0"/>
              <a:t>The fastest vehicle over a specific distance.</a:t>
            </a:r>
            <a:r>
              <a:rPr lang="en-ZA" dirty="0"/>
              <a:t> </a:t>
            </a:r>
            <a:endParaRPr lang="en-US" dirty="0"/>
          </a:p>
        </p:txBody>
      </p:sp>
      <p:pic>
        <p:nvPicPr>
          <p:cNvPr id="4098" name="Picture 2" descr="The Tortoise and the Hare Teaches a Valuable Gospel Principle">
            <a:extLst>
              <a:ext uri="{FF2B5EF4-FFF2-40B4-BE49-F238E27FC236}">
                <a16:creationId xmlns:a16="http://schemas.microsoft.com/office/drawing/2014/main" id="{5B78DAD9-2E16-3E49-9DE1-EF4CFEFC8F37}"/>
              </a:ext>
            </a:extLst>
          </p:cNvPr>
          <p:cNvPicPr>
            <a:picLocks noChangeAspect="1" noChangeArrowheads="1"/>
          </p:cNvPicPr>
          <p:nvPr/>
        </p:nvPicPr>
        <p:blipFill rotWithShape="1">
          <a:blip r:embed="rId3"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bwMode="auto">
          <a:xfrm>
            <a:off x="1422117" y="1952600"/>
            <a:ext cx="3056655" cy="3302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The Tortoise and the Hare Teaches a Valuable Gospel Principle">
            <a:extLst>
              <a:ext uri="{FF2B5EF4-FFF2-40B4-BE49-F238E27FC236}">
                <a16:creationId xmlns:a16="http://schemas.microsoft.com/office/drawing/2014/main" id="{B40FED15-3D2A-8040-882E-9C983F0F3CEB}"/>
              </a:ext>
            </a:extLst>
          </p:cNvPr>
          <p:cNvPicPr>
            <a:picLocks noChangeAspect="1" noChangeArrowheads="1"/>
          </p:cNvPicPr>
          <p:nvPr/>
        </p:nvPicPr>
        <p:blipFill rotWithShape="1">
          <a:blip r:embed="rId4"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bwMode="auto">
          <a:xfrm>
            <a:off x="6801080" y="2566917"/>
            <a:ext cx="3293345" cy="330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76209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323850" y="182619"/>
            <a:ext cx="6375400" cy="6403835"/>
          </a:xfrm>
          <a:prstGeom prst="rect">
            <a:avLst/>
          </a:prstGeom>
        </p:spPr>
        <p:txBody>
          <a:bodyPr vert="horz" lIns="0" tIns="0" rIns="90000" bIns="0" rtlCol="0" anchor="ctr">
            <a:normAutofit lnSpcReduction="10000"/>
          </a:bodyPr>
          <a:lstStyle/>
          <a:p>
            <a:pPr lvl="0">
              <a:spcBef>
                <a:spcPts val="700"/>
              </a:spcBef>
            </a:pPr>
            <a:r>
              <a:rPr lang="en-US" sz="2400" b="1" dirty="0">
                <a:solidFill>
                  <a:schemeClr val="bg1"/>
                </a:solidFill>
                <a:latin typeface="GE Inspira Sans" panose="020B0503060000000003" pitchFamily="34" charset="77"/>
              </a:rPr>
              <a:t>Present your design solution and tell your design story</a:t>
            </a: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problems related to friction did you encounter and how did your team overcome these?</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kind of wheels did you use? Why did you choose them?</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total approximate elastic potential energy stored in </a:t>
            </a:r>
            <a:r>
              <a:rPr lang="en-US"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mousetrap?</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total mechanical advantage of the vehicle?</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work done by </a:t>
            </a:r>
            <a:r>
              <a:rPr lang="en-US"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vehicle in overcoming friction?</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acceleration of the vehicle while under power?</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maximum velocity achieved by </a:t>
            </a:r>
            <a:r>
              <a:rPr lang="en-US"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mousetrap vehicle?</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How did the theoretical distance the vehicle might have covered compare to the actual distance it covered and what was responsible for this difference?</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force of friction acting in the opposite direction to the motion of </a:t>
            </a:r>
            <a:r>
              <a:rPr lang="en-US"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vehicle?</a:t>
            </a:r>
            <a:endParaRPr lang="en-ZA" dirty="0">
              <a:solidFill>
                <a:schemeClr val="bg1"/>
              </a:solidFill>
              <a:latin typeface="GE Inspira Sans" panose="020B0503060000000003" pitchFamily="34" charset="77"/>
              <a:ea typeface="Calibri" panose="020F0502020204030204" pitchFamily="34" charset="0"/>
              <a:cs typeface="Arial" panose="020B0604020202020204" pitchFamily="34" charset="0"/>
            </a:endParaRPr>
          </a:p>
          <a:p>
            <a:pPr marL="342900" lvl="0" indent="-342900">
              <a:spcBef>
                <a:spcPts val="700"/>
              </a:spcBef>
              <a:buFont typeface="+mj-lt"/>
              <a:buAutoNum type="arabicPeriod"/>
            </a:pPr>
            <a:r>
              <a:rPr lang="en-US"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overall efficiency of the vehicle in converting potential energy to kinetic energy? How might this be improved through additional optimization?</a:t>
            </a:r>
            <a:endParaRPr lang="en-ZA" sz="18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13</a:t>
            </a:fld>
            <a:endParaRPr lang="en-GB"/>
          </a:p>
        </p:txBody>
      </p:sp>
      <p:sp>
        <p:nvSpPr>
          <p:cNvPr id="8" name="Title 1">
            <a:extLst>
              <a:ext uri="{FF2B5EF4-FFF2-40B4-BE49-F238E27FC236}">
                <a16:creationId xmlns:a16="http://schemas.microsoft.com/office/drawing/2014/main" id="{1E79770B-7759-5C41-9C67-AD6933B6555F}"/>
              </a:ext>
            </a:extLst>
          </p:cNvPr>
          <p:cNvSpPr txBox="1">
            <a:spLocks/>
          </p:cNvSpPr>
          <p:nvPr/>
        </p:nvSpPr>
        <p:spPr>
          <a:xfrm>
            <a:off x="7345846" y="182619"/>
            <a:ext cx="4522304" cy="908101"/>
          </a:xfrm>
          <a:prstGeom prst="rect">
            <a:avLst/>
          </a:prstGeom>
        </p:spPr>
        <p:txBody>
          <a:bodyPr anchor="ctr"/>
          <a:lst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a:lstStyle>
          <a:p>
            <a:pPr algn="ctr"/>
            <a:r>
              <a:rPr lang="en-US" b="1" dirty="0">
                <a:solidFill>
                  <a:schemeClr val="accent4"/>
                </a:solidFill>
              </a:rPr>
              <a:t>Public presentation</a:t>
            </a:r>
          </a:p>
        </p:txBody>
      </p:sp>
      <p:pic>
        <p:nvPicPr>
          <p:cNvPr id="5" name="Graphic 4" descr="Presentation with checklist with solid fill">
            <a:extLst>
              <a:ext uri="{FF2B5EF4-FFF2-40B4-BE49-F238E27FC236}">
                <a16:creationId xmlns:a16="http://schemas.microsoft.com/office/drawing/2014/main" id="{9B30DAB9-72E9-7B4F-91E4-591AA5B8F3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023100" y="846000"/>
            <a:ext cx="5166000" cy="5166000"/>
          </a:xfrm>
          <a:prstGeom prst="rect">
            <a:avLst/>
          </a:prstGeom>
        </p:spPr>
      </p:pic>
    </p:spTree>
    <p:extLst>
      <p:ext uri="{BB962C8B-B14F-4D97-AF65-F5344CB8AC3E}">
        <p14:creationId xmlns:p14="http://schemas.microsoft.com/office/powerpoint/2010/main" val="638272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a:xfrm>
            <a:off x="685800" y="2331720"/>
            <a:ext cx="5450553" cy="2686539"/>
          </a:xfrm>
        </p:spPr>
        <p:txBody>
          <a:bodyPr/>
          <a:lstStyle/>
          <a:p>
            <a:r>
              <a:rPr lang="en-US" dirty="0"/>
              <a:t>Activity 2: Identify and define the problem</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453813" y="6221413"/>
            <a:ext cx="738187" cy="365125"/>
          </a:xfrm>
        </p:spPr>
        <p:txBody>
          <a:bodyPr/>
          <a:lstStyle/>
          <a:p>
            <a:fld id="{14719505-AD43-774F-936C-A3AE71DD4EEA}" type="slidenum">
              <a:rPr lang="en-GB" smtClean="0"/>
              <a:pPr/>
              <a:t>14</a:t>
            </a:fld>
            <a:endParaRPr lang="en-GB" dirty="0"/>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4960862A-19BA-9047-82F2-CC920FE87A98}"/>
              </a:ext>
            </a:extLst>
          </p:cNvPr>
          <p:cNvGrpSpPr/>
          <p:nvPr/>
        </p:nvGrpSpPr>
        <p:grpSpPr>
          <a:xfrm>
            <a:off x="6095998" y="414506"/>
            <a:ext cx="5525119" cy="5571212"/>
            <a:chOff x="1110940" y="566905"/>
            <a:chExt cx="5525119" cy="5571212"/>
          </a:xfrm>
        </p:grpSpPr>
        <p:grpSp>
          <p:nvGrpSpPr>
            <p:cNvPr id="38" name="Group 37">
              <a:extLst>
                <a:ext uri="{FF2B5EF4-FFF2-40B4-BE49-F238E27FC236}">
                  <a16:creationId xmlns:a16="http://schemas.microsoft.com/office/drawing/2014/main" id="{5BA335B1-8D76-FC4F-A738-30B123976A88}"/>
                </a:ext>
              </a:extLst>
            </p:cNvPr>
            <p:cNvGrpSpPr/>
            <p:nvPr/>
          </p:nvGrpSpPr>
          <p:grpSpPr>
            <a:xfrm>
              <a:off x="3242468" y="719881"/>
              <a:ext cx="1262062" cy="1262062"/>
              <a:chOff x="3242468" y="719881"/>
              <a:chExt cx="1262062" cy="1262062"/>
            </a:xfrm>
          </p:grpSpPr>
          <p:sp>
            <p:nvSpPr>
              <p:cNvPr id="97" name="Freeform 96">
                <a:extLst>
                  <a:ext uri="{FF2B5EF4-FFF2-40B4-BE49-F238E27FC236}">
                    <a16:creationId xmlns:a16="http://schemas.microsoft.com/office/drawing/2014/main" id="{4EC3029C-F633-2E4C-9F73-3FC1A225CFE8}"/>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98" name="Oval 97">
                <a:extLst>
                  <a:ext uri="{FF2B5EF4-FFF2-40B4-BE49-F238E27FC236}">
                    <a16:creationId xmlns:a16="http://schemas.microsoft.com/office/drawing/2014/main" id="{28EF6982-2298-9444-8ED4-427C8A3AA4C3}"/>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70" name="Group 69">
              <a:extLst>
                <a:ext uri="{FF2B5EF4-FFF2-40B4-BE49-F238E27FC236}">
                  <a16:creationId xmlns:a16="http://schemas.microsoft.com/office/drawing/2014/main" id="{4AC4F84F-9683-1A47-946D-57FD78236F20}"/>
                </a:ext>
              </a:extLst>
            </p:cNvPr>
            <p:cNvGrpSpPr/>
            <p:nvPr/>
          </p:nvGrpSpPr>
          <p:grpSpPr>
            <a:xfrm>
              <a:off x="4951822" y="1543062"/>
              <a:ext cx="1262062" cy="1262062"/>
              <a:chOff x="4951822" y="1543062"/>
              <a:chExt cx="1262062" cy="1262062"/>
            </a:xfrm>
          </p:grpSpPr>
          <p:sp>
            <p:nvSpPr>
              <p:cNvPr id="95" name="Freeform 94">
                <a:extLst>
                  <a:ext uri="{FF2B5EF4-FFF2-40B4-BE49-F238E27FC236}">
                    <a16:creationId xmlns:a16="http://schemas.microsoft.com/office/drawing/2014/main" id="{CB537A38-2963-D346-A161-CB2D4E176CEF}"/>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96" name="Oval 95">
                <a:extLst>
                  <a:ext uri="{FF2B5EF4-FFF2-40B4-BE49-F238E27FC236}">
                    <a16:creationId xmlns:a16="http://schemas.microsoft.com/office/drawing/2014/main" id="{D55673E0-55B2-5549-8369-558A5AD4DEAA}"/>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71" name="Group 70">
              <a:extLst>
                <a:ext uri="{FF2B5EF4-FFF2-40B4-BE49-F238E27FC236}">
                  <a16:creationId xmlns:a16="http://schemas.microsoft.com/office/drawing/2014/main" id="{02B0E5AF-7D61-1541-9934-67362926823D}"/>
                </a:ext>
              </a:extLst>
            </p:cNvPr>
            <p:cNvGrpSpPr/>
            <p:nvPr/>
          </p:nvGrpSpPr>
          <p:grpSpPr>
            <a:xfrm>
              <a:off x="5373997" y="3392733"/>
              <a:ext cx="1262062" cy="1262062"/>
              <a:chOff x="5373997" y="3392733"/>
              <a:chExt cx="1262062" cy="1262062"/>
            </a:xfrm>
          </p:grpSpPr>
          <p:sp>
            <p:nvSpPr>
              <p:cNvPr id="93" name="Freeform 92">
                <a:extLst>
                  <a:ext uri="{FF2B5EF4-FFF2-40B4-BE49-F238E27FC236}">
                    <a16:creationId xmlns:a16="http://schemas.microsoft.com/office/drawing/2014/main" id="{BC060ACB-4158-3E4F-A706-D3DD79AA67B4}"/>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94" name="Oval 93">
                <a:extLst>
                  <a:ext uri="{FF2B5EF4-FFF2-40B4-BE49-F238E27FC236}">
                    <a16:creationId xmlns:a16="http://schemas.microsoft.com/office/drawing/2014/main" id="{A782DE26-7842-934D-A729-F3C0C73ACCC5}"/>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72" name="Group 71">
              <a:extLst>
                <a:ext uri="{FF2B5EF4-FFF2-40B4-BE49-F238E27FC236}">
                  <a16:creationId xmlns:a16="http://schemas.microsoft.com/office/drawing/2014/main" id="{CEFA895D-0E4F-9D4A-AEA8-22F2129891A1}"/>
                </a:ext>
              </a:extLst>
            </p:cNvPr>
            <p:cNvGrpSpPr/>
            <p:nvPr/>
          </p:nvGrpSpPr>
          <p:grpSpPr>
            <a:xfrm>
              <a:off x="4191088" y="4876055"/>
              <a:ext cx="1262062" cy="1262062"/>
              <a:chOff x="4191088" y="4876055"/>
              <a:chExt cx="1262062" cy="1262062"/>
            </a:xfrm>
          </p:grpSpPr>
          <p:sp>
            <p:nvSpPr>
              <p:cNvPr id="91" name="Freeform 90">
                <a:extLst>
                  <a:ext uri="{FF2B5EF4-FFF2-40B4-BE49-F238E27FC236}">
                    <a16:creationId xmlns:a16="http://schemas.microsoft.com/office/drawing/2014/main" id="{734F4E71-1B89-5E4F-B635-A69B1F259D7D}"/>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92" name="Oval 91">
                <a:extLst>
                  <a:ext uri="{FF2B5EF4-FFF2-40B4-BE49-F238E27FC236}">
                    <a16:creationId xmlns:a16="http://schemas.microsoft.com/office/drawing/2014/main" id="{9240F955-45B1-A34C-B614-A039879D3D76}"/>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73" name="Group 72">
              <a:extLst>
                <a:ext uri="{FF2B5EF4-FFF2-40B4-BE49-F238E27FC236}">
                  <a16:creationId xmlns:a16="http://schemas.microsoft.com/office/drawing/2014/main" id="{0369A45A-3920-DD46-8BE7-6245BFDC7DDD}"/>
                </a:ext>
              </a:extLst>
            </p:cNvPr>
            <p:cNvGrpSpPr/>
            <p:nvPr/>
          </p:nvGrpSpPr>
          <p:grpSpPr>
            <a:xfrm>
              <a:off x="2293849" y="4867478"/>
              <a:ext cx="1262062" cy="1270639"/>
              <a:chOff x="2293849" y="4867478"/>
              <a:chExt cx="1262062" cy="1270639"/>
            </a:xfrm>
          </p:grpSpPr>
          <p:sp>
            <p:nvSpPr>
              <p:cNvPr id="89" name="Freeform 88">
                <a:extLst>
                  <a:ext uri="{FF2B5EF4-FFF2-40B4-BE49-F238E27FC236}">
                    <a16:creationId xmlns:a16="http://schemas.microsoft.com/office/drawing/2014/main" id="{47457A6E-850F-6E45-9EF6-B735F0EB9866}"/>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90" name="Oval 89">
                <a:extLst>
                  <a:ext uri="{FF2B5EF4-FFF2-40B4-BE49-F238E27FC236}">
                    <a16:creationId xmlns:a16="http://schemas.microsoft.com/office/drawing/2014/main" id="{48D5CCD0-FDF0-CF47-A7BE-1E832185E6D2}"/>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74" name="Group 73">
              <a:extLst>
                <a:ext uri="{FF2B5EF4-FFF2-40B4-BE49-F238E27FC236}">
                  <a16:creationId xmlns:a16="http://schemas.microsoft.com/office/drawing/2014/main" id="{7740603E-6098-EE4E-B79D-B8BCDFEC8413}"/>
                </a:ext>
              </a:extLst>
            </p:cNvPr>
            <p:cNvGrpSpPr/>
            <p:nvPr/>
          </p:nvGrpSpPr>
          <p:grpSpPr>
            <a:xfrm>
              <a:off x="1110940" y="3392733"/>
              <a:ext cx="1262062" cy="1262062"/>
              <a:chOff x="1110940" y="3392733"/>
              <a:chExt cx="1262062" cy="1262062"/>
            </a:xfrm>
          </p:grpSpPr>
          <p:sp>
            <p:nvSpPr>
              <p:cNvPr id="87" name="Freeform 86">
                <a:extLst>
                  <a:ext uri="{FF2B5EF4-FFF2-40B4-BE49-F238E27FC236}">
                    <a16:creationId xmlns:a16="http://schemas.microsoft.com/office/drawing/2014/main" id="{F3BF0B34-469A-8E40-9CA4-C4B3693BEFE3}"/>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88" name="Oval 87">
                <a:extLst>
                  <a:ext uri="{FF2B5EF4-FFF2-40B4-BE49-F238E27FC236}">
                    <a16:creationId xmlns:a16="http://schemas.microsoft.com/office/drawing/2014/main" id="{8D45DB0C-FE55-0247-909A-749AF90A8753}"/>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75" name="Group 74">
              <a:extLst>
                <a:ext uri="{FF2B5EF4-FFF2-40B4-BE49-F238E27FC236}">
                  <a16:creationId xmlns:a16="http://schemas.microsoft.com/office/drawing/2014/main" id="{C029202F-24A3-294B-AF94-5ADBEF1CC942}"/>
                </a:ext>
              </a:extLst>
            </p:cNvPr>
            <p:cNvGrpSpPr/>
            <p:nvPr/>
          </p:nvGrpSpPr>
          <p:grpSpPr>
            <a:xfrm>
              <a:off x="1533115" y="1543062"/>
              <a:ext cx="1262062" cy="1262062"/>
              <a:chOff x="1533115" y="1543062"/>
              <a:chExt cx="1262062" cy="1262062"/>
            </a:xfrm>
          </p:grpSpPr>
          <p:sp>
            <p:nvSpPr>
              <p:cNvPr id="85" name="Freeform 84">
                <a:extLst>
                  <a:ext uri="{FF2B5EF4-FFF2-40B4-BE49-F238E27FC236}">
                    <a16:creationId xmlns:a16="http://schemas.microsoft.com/office/drawing/2014/main" id="{30EB285E-F1B5-1945-9A23-26EEB3E45137}"/>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86" name="Oval 85">
                <a:extLst>
                  <a:ext uri="{FF2B5EF4-FFF2-40B4-BE49-F238E27FC236}">
                    <a16:creationId xmlns:a16="http://schemas.microsoft.com/office/drawing/2014/main" id="{7D105398-2BE1-C243-9C2B-2096B931EDA1}"/>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76" name="Picture 75" descr="Diagram&#10;&#10;Description automatically generated">
              <a:extLst>
                <a:ext uri="{FF2B5EF4-FFF2-40B4-BE49-F238E27FC236}">
                  <a16:creationId xmlns:a16="http://schemas.microsoft.com/office/drawing/2014/main" id="{D670996F-9438-7548-BF42-BC3D8520179A}"/>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77" name="Picture 76" descr="Diagram&#10;&#10;Description automatically generated">
              <a:extLst>
                <a:ext uri="{FF2B5EF4-FFF2-40B4-BE49-F238E27FC236}">
                  <a16:creationId xmlns:a16="http://schemas.microsoft.com/office/drawing/2014/main" id="{C9EF9BB4-25BC-554A-86C0-47B8591400F3}"/>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78" name="Picture 77" descr="Diagram&#10;&#10;Description automatically generated">
              <a:extLst>
                <a:ext uri="{FF2B5EF4-FFF2-40B4-BE49-F238E27FC236}">
                  <a16:creationId xmlns:a16="http://schemas.microsoft.com/office/drawing/2014/main" id="{6301F547-DD33-4E44-88CC-E016B8369606}"/>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79" name="Picture 78" descr="Diagram&#10;&#10;Description automatically generated">
              <a:extLst>
                <a:ext uri="{FF2B5EF4-FFF2-40B4-BE49-F238E27FC236}">
                  <a16:creationId xmlns:a16="http://schemas.microsoft.com/office/drawing/2014/main" id="{009808B3-F503-9349-A522-FABF947B4B58}"/>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80" name="Picture 79" descr="Diagram&#10;&#10;Description automatically generated">
              <a:extLst>
                <a:ext uri="{FF2B5EF4-FFF2-40B4-BE49-F238E27FC236}">
                  <a16:creationId xmlns:a16="http://schemas.microsoft.com/office/drawing/2014/main" id="{EBE7CB72-13A0-8743-B8C4-D37495CEB185}"/>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81" name="Picture 80" descr="Diagram&#10;&#10;Description automatically generated">
              <a:extLst>
                <a:ext uri="{FF2B5EF4-FFF2-40B4-BE49-F238E27FC236}">
                  <a16:creationId xmlns:a16="http://schemas.microsoft.com/office/drawing/2014/main" id="{AC968A9C-EF4F-0B4B-93EA-DDD1CBF559AB}"/>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82" name="Group 81">
              <a:extLst>
                <a:ext uri="{FF2B5EF4-FFF2-40B4-BE49-F238E27FC236}">
                  <a16:creationId xmlns:a16="http://schemas.microsoft.com/office/drawing/2014/main" id="{5B26D56C-DBE0-584E-97D2-32051BD558B5}"/>
                </a:ext>
              </a:extLst>
            </p:cNvPr>
            <p:cNvGrpSpPr/>
            <p:nvPr/>
          </p:nvGrpSpPr>
          <p:grpSpPr>
            <a:xfrm>
              <a:off x="2992530" y="566905"/>
              <a:ext cx="1512000" cy="1512000"/>
              <a:chOff x="10177236" y="429813"/>
              <a:chExt cx="1512000" cy="1512000"/>
            </a:xfrm>
          </p:grpSpPr>
          <p:sp>
            <p:nvSpPr>
              <p:cNvPr id="83" name="Freeform 82">
                <a:extLst>
                  <a:ext uri="{FF2B5EF4-FFF2-40B4-BE49-F238E27FC236}">
                    <a16:creationId xmlns:a16="http://schemas.microsoft.com/office/drawing/2014/main" id="{FEF6897C-7984-B142-BD1B-4246609984BA}"/>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Identify and define problem</a:t>
                </a:r>
              </a:p>
            </p:txBody>
          </p:sp>
          <p:sp>
            <p:nvSpPr>
              <p:cNvPr id="84" name="Oval 83">
                <a:extLst>
                  <a:ext uri="{FF2B5EF4-FFF2-40B4-BE49-F238E27FC236}">
                    <a16:creationId xmlns:a16="http://schemas.microsoft.com/office/drawing/2014/main" id="{A18E9B7F-C392-DD4B-B61F-F225216B84CD}"/>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spTree>
    <p:extLst>
      <p:ext uri="{BB962C8B-B14F-4D97-AF65-F5344CB8AC3E}">
        <p14:creationId xmlns:p14="http://schemas.microsoft.com/office/powerpoint/2010/main" val="2550882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049E18-B456-7605-5748-7DA34DB37351}"/>
              </a:ext>
            </a:extLst>
          </p:cNvPr>
          <p:cNvSpPr>
            <a:spLocks noGrp="1"/>
          </p:cNvSpPr>
          <p:nvPr>
            <p:ph type="body" sz="quarter" idx="13"/>
          </p:nvPr>
        </p:nvSpPr>
        <p:spPr>
          <a:xfrm>
            <a:off x="685800" y="1828800"/>
            <a:ext cx="5890996" cy="747568"/>
          </a:xfrm>
        </p:spPr>
        <p:txBody>
          <a:bodyPr/>
          <a:lstStyle/>
          <a:p>
            <a:r>
              <a:rPr lang="en-US" dirty="0"/>
              <a:t>What is needed to make something move?</a:t>
            </a:r>
          </a:p>
        </p:txBody>
      </p:sp>
      <p:sp>
        <p:nvSpPr>
          <p:cNvPr id="3" name="Slide Number Placeholder 2">
            <a:extLst>
              <a:ext uri="{FF2B5EF4-FFF2-40B4-BE49-F238E27FC236}">
                <a16:creationId xmlns:a16="http://schemas.microsoft.com/office/drawing/2014/main" id="{8AE1A99A-6EB6-C9D0-B6B6-3AA7E65F0682}"/>
              </a:ext>
            </a:extLst>
          </p:cNvPr>
          <p:cNvSpPr>
            <a:spLocks noGrp="1"/>
          </p:cNvSpPr>
          <p:nvPr>
            <p:ph type="sldNum" sz="quarter" idx="4"/>
          </p:nvPr>
        </p:nvSpPr>
        <p:spPr/>
        <p:txBody>
          <a:bodyPr/>
          <a:lstStyle/>
          <a:p>
            <a:fld id="{14719505-AD43-774F-936C-A3AE71DD4EEA}" type="slidenum">
              <a:rPr lang="en-GB" smtClean="0"/>
              <a:pPr/>
              <a:t>15</a:t>
            </a:fld>
            <a:endParaRPr lang="en-GB" dirty="0"/>
          </a:p>
        </p:txBody>
      </p:sp>
      <p:pic>
        <p:nvPicPr>
          <p:cNvPr id="5122" name="Picture 2" descr="17,955 Chair Race Images, Stock Photos &amp; Vectors | Shutterstock">
            <a:extLst>
              <a:ext uri="{FF2B5EF4-FFF2-40B4-BE49-F238E27FC236}">
                <a16:creationId xmlns:a16="http://schemas.microsoft.com/office/drawing/2014/main" id="{5EC0799A-7B89-E2DA-018C-A7CFE211ED8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576796" y="1366187"/>
            <a:ext cx="4953000" cy="3235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85017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88B157-ACEB-E097-3795-EBB1DAE7D682}"/>
              </a:ext>
            </a:extLst>
          </p:cNvPr>
          <p:cNvSpPr>
            <a:spLocks noGrp="1"/>
          </p:cNvSpPr>
          <p:nvPr>
            <p:ph type="body" sz="quarter" idx="13"/>
          </p:nvPr>
        </p:nvSpPr>
        <p:spPr/>
        <p:txBody>
          <a:bodyPr/>
          <a:lstStyle/>
          <a:p>
            <a:r>
              <a:rPr lang="en-US" dirty="0"/>
              <a:t>Energy is the ability to do work</a:t>
            </a:r>
          </a:p>
        </p:txBody>
      </p:sp>
      <p:sp>
        <p:nvSpPr>
          <p:cNvPr id="2" name="Slide Number Placeholder 1">
            <a:extLst>
              <a:ext uri="{FF2B5EF4-FFF2-40B4-BE49-F238E27FC236}">
                <a16:creationId xmlns:a16="http://schemas.microsoft.com/office/drawing/2014/main" id="{2821A0B2-9A2F-E407-7E1D-A400C060C213}"/>
              </a:ext>
            </a:extLst>
          </p:cNvPr>
          <p:cNvSpPr>
            <a:spLocks noGrp="1"/>
          </p:cNvSpPr>
          <p:nvPr>
            <p:ph type="sldNum" sz="quarter" idx="4"/>
          </p:nvPr>
        </p:nvSpPr>
        <p:spPr/>
        <p:txBody>
          <a:bodyPr/>
          <a:lstStyle/>
          <a:p>
            <a:fld id="{14719505-AD43-774F-936C-A3AE71DD4EEA}" type="slidenum">
              <a:rPr lang="en-GB" smtClean="0"/>
              <a:pPr/>
              <a:t>16</a:t>
            </a:fld>
            <a:endParaRPr lang="en-GB" dirty="0"/>
          </a:p>
        </p:txBody>
      </p:sp>
    </p:spTree>
    <p:extLst>
      <p:ext uri="{BB962C8B-B14F-4D97-AF65-F5344CB8AC3E}">
        <p14:creationId xmlns:p14="http://schemas.microsoft.com/office/powerpoint/2010/main" val="12566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7BEE91-6E6E-1AFC-AA11-2956AC4BDEE5}"/>
              </a:ext>
            </a:extLst>
          </p:cNvPr>
          <p:cNvSpPr>
            <a:spLocks noGrp="1"/>
          </p:cNvSpPr>
          <p:nvPr>
            <p:ph type="sldNum" sz="quarter" idx="4"/>
          </p:nvPr>
        </p:nvSpPr>
        <p:spPr/>
        <p:txBody>
          <a:bodyPr/>
          <a:lstStyle/>
          <a:p>
            <a:fld id="{14719505-AD43-774F-936C-A3AE71DD4EEA}" type="slidenum">
              <a:rPr lang="en-GB" smtClean="0"/>
              <a:pPr/>
              <a:t>17</a:t>
            </a:fld>
            <a:endParaRPr lang="en-GB" dirty="0"/>
          </a:p>
        </p:txBody>
      </p:sp>
      <p:pic>
        <p:nvPicPr>
          <p:cNvPr id="6150" name="Picture 6" descr="Wrecking Ball House Images – Browse 803 Stock Photos, Vectors, and Video |  Adobe Stock">
            <a:extLst>
              <a:ext uri="{FF2B5EF4-FFF2-40B4-BE49-F238E27FC236}">
                <a16:creationId xmlns:a16="http://schemas.microsoft.com/office/drawing/2014/main" id="{18FB8576-FA74-C055-9F0B-383A698E278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
            <a:ext cx="12192000" cy="834433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5DB4EAC-63F6-FDE2-AE8F-BFCD9B804015}"/>
              </a:ext>
            </a:extLst>
          </p:cNvPr>
          <p:cNvSpPr txBox="1"/>
          <p:nvPr/>
        </p:nvSpPr>
        <p:spPr>
          <a:xfrm>
            <a:off x="269823" y="419725"/>
            <a:ext cx="914400" cy="914400"/>
          </a:xfrm>
          <a:prstGeom prst="rect">
            <a:avLst/>
          </a:prstGeom>
          <a:noFill/>
        </p:spPr>
        <p:txBody>
          <a:bodyPr wrap="none" rtlCol="0">
            <a:noAutofit/>
          </a:bodyPr>
          <a:lstStyle/>
          <a:p>
            <a:pPr algn="l">
              <a:spcBef>
                <a:spcPts val="1200"/>
              </a:spcBef>
            </a:pPr>
            <a:r>
              <a:rPr lang="en-US" sz="4400" dirty="0">
                <a:solidFill>
                  <a:schemeClr val="bg1"/>
                </a:solidFill>
              </a:rPr>
              <a:t>Kinetic energy</a:t>
            </a:r>
          </a:p>
        </p:txBody>
      </p:sp>
    </p:spTree>
    <p:extLst>
      <p:ext uri="{BB962C8B-B14F-4D97-AF65-F5344CB8AC3E}">
        <p14:creationId xmlns:p14="http://schemas.microsoft.com/office/powerpoint/2010/main" val="41770634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2418DC-1C6E-0DF0-E14A-01DCDAE9AD05}"/>
              </a:ext>
            </a:extLst>
          </p:cNvPr>
          <p:cNvSpPr>
            <a:spLocks noGrp="1"/>
          </p:cNvSpPr>
          <p:nvPr>
            <p:ph type="sldNum" sz="quarter" idx="4"/>
          </p:nvPr>
        </p:nvSpPr>
        <p:spPr/>
        <p:txBody>
          <a:bodyPr/>
          <a:lstStyle/>
          <a:p>
            <a:fld id="{14719505-AD43-774F-936C-A3AE71DD4EEA}" type="slidenum">
              <a:rPr lang="en-GB" smtClean="0"/>
              <a:pPr/>
              <a:t>18</a:t>
            </a:fld>
            <a:endParaRPr lang="en-GB" dirty="0"/>
          </a:p>
        </p:txBody>
      </p:sp>
      <p:pic>
        <p:nvPicPr>
          <p:cNvPr id="5" name="Online Media 4" descr="4 Ton Wrecking Ball in Slow Motion - The Slow Mo Guys">
            <a:hlinkClick r:id="" action="ppaction://media"/>
            <a:extLst>
              <a:ext uri="{FF2B5EF4-FFF2-40B4-BE49-F238E27FC236}">
                <a16:creationId xmlns:a16="http://schemas.microsoft.com/office/drawing/2014/main" id="{328A41F7-5196-4BA3-F4A5-287F2C89DF91}"/>
              </a:ext>
            </a:extLst>
          </p:cNvPr>
          <p:cNvPicPr>
            <a:picLocks noRot="1" noChangeAspect="1"/>
          </p:cNvPicPr>
          <p:nvPr>
            <a:videoFile r:link="rId1"/>
          </p:nvPr>
        </p:nvPicPr>
        <p:blipFill>
          <a:blip r:embed="rId4"/>
          <a:stretch>
            <a:fillRect/>
          </a:stretch>
        </p:blipFill>
        <p:spPr>
          <a:xfrm>
            <a:off x="0" y="-15240"/>
            <a:ext cx="12192000" cy="6888480"/>
          </a:xfrm>
          <a:prstGeom prst="rect">
            <a:avLst/>
          </a:prstGeom>
        </p:spPr>
      </p:pic>
      <p:sp>
        <p:nvSpPr>
          <p:cNvPr id="6" name="TextBox 5">
            <a:extLst>
              <a:ext uri="{FF2B5EF4-FFF2-40B4-BE49-F238E27FC236}">
                <a16:creationId xmlns:a16="http://schemas.microsoft.com/office/drawing/2014/main" id="{5EEC1B3C-7D71-70CD-F267-1630FF6EC3DE}"/>
              </a:ext>
            </a:extLst>
          </p:cNvPr>
          <p:cNvSpPr txBox="1"/>
          <p:nvPr/>
        </p:nvSpPr>
        <p:spPr>
          <a:xfrm>
            <a:off x="239843" y="5672055"/>
            <a:ext cx="914400" cy="914400"/>
          </a:xfrm>
          <a:prstGeom prst="rect">
            <a:avLst/>
          </a:prstGeom>
          <a:noFill/>
        </p:spPr>
        <p:txBody>
          <a:bodyPr wrap="none" rtlCol="0">
            <a:noAutofit/>
          </a:bodyPr>
          <a:lstStyle/>
          <a:p>
            <a:pPr algn="l">
              <a:spcBef>
                <a:spcPts val="1200"/>
              </a:spcBef>
            </a:pPr>
            <a:r>
              <a:rPr lang="en-US" sz="4400" dirty="0">
                <a:solidFill>
                  <a:schemeClr val="bg1"/>
                </a:solidFill>
              </a:rPr>
              <a:t>Potential energy</a:t>
            </a:r>
          </a:p>
        </p:txBody>
      </p:sp>
    </p:spTree>
    <p:extLst>
      <p:ext uri="{BB962C8B-B14F-4D97-AF65-F5344CB8AC3E}">
        <p14:creationId xmlns:p14="http://schemas.microsoft.com/office/powerpoint/2010/main" val="4138549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AE93709-FA9A-D08C-96D2-EADCD51E7DD0}"/>
              </a:ext>
            </a:extLst>
          </p:cNvPr>
          <p:cNvSpPr>
            <a:spLocks noGrp="1"/>
          </p:cNvSpPr>
          <p:nvPr>
            <p:ph type="body" sz="quarter" idx="22"/>
          </p:nvPr>
        </p:nvSpPr>
        <p:spPr>
          <a:xfrm>
            <a:off x="793354" y="2607716"/>
            <a:ext cx="2141410" cy="3032523"/>
          </a:xfrm>
        </p:spPr>
        <p:txBody>
          <a:bodyPr/>
          <a:lstStyle/>
          <a:p>
            <a:r>
              <a:rPr lang="en-US" sz="2000" dirty="0"/>
              <a:t>The potential to do work by virtue of the object’s position above the ground</a:t>
            </a:r>
          </a:p>
        </p:txBody>
      </p:sp>
      <p:sp>
        <p:nvSpPr>
          <p:cNvPr id="5" name="Text Placeholder 4">
            <a:extLst>
              <a:ext uri="{FF2B5EF4-FFF2-40B4-BE49-F238E27FC236}">
                <a16:creationId xmlns:a16="http://schemas.microsoft.com/office/drawing/2014/main" id="{C21341D4-EA3E-2ED8-C84B-478714958DF4}"/>
              </a:ext>
            </a:extLst>
          </p:cNvPr>
          <p:cNvSpPr>
            <a:spLocks noGrp="1"/>
          </p:cNvSpPr>
          <p:nvPr>
            <p:ph type="body" sz="quarter" idx="29"/>
          </p:nvPr>
        </p:nvSpPr>
        <p:spPr>
          <a:xfrm>
            <a:off x="3616303" y="2607716"/>
            <a:ext cx="2141410" cy="3032524"/>
          </a:xfrm>
        </p:spPr>
        <p:txBody>
          <a:bodyPr/>
          <a:lstStyle/>
          <a:p>
            <a:r>
              <a:rPr lang="en-US" sz="2000" dirty="0"/>
              <a:t>The energy stored </a:t>
            </a:r>
            <a:r>
              <a:rPr lang="en-US" sz="2000" dirty="0">
                <a:effectLst/>
                <a:latin typeface="GE Inspira Sans" panose="020B0503060000000003" pitchFamily="34" charset="77"/>
                <a:ea typeface="Calibri" panose="020F0502020204030204" pitchFamily="34" charset="0"/>
                <a:cs typeface="Arial" panose="020B0604020202020204" pitchFamily="34" charset="0"/>
              </a:rPr>
              <a:t> in the chemical bonds between atoms and molecules.</a:t>
            </a:r>
            <a:endParaRPr lang="en-US" sz="2000" dirty="0"/>
          </a:p>
        </p:txBody>
      </p:sp>
      <p:sp>
        <p:nvSpPr>
          <p:cNvPr id="6" name="Text Placeholder 5">
            <a:extLst>
              <a:ext uri="{FF2B5EF4-FFF2-40B4-BE49-F238E27FC236}">
                <a16:creationId xmlns:a16="http://schemas.microsoft.com/office/drawing/2014/main" id="{CA09654D-5430-35E3-E330-3F0ABFFDC46A}"/>
              </a:ext>
            </a:extLst>
          </p:cNvPr>
          <p:cNvSpPr>
            <a:spLocks noGrp="1"/>
          </p:cNvSpPr>
          <p:nvPr>
            <p:ph type="body" sz="quarter" idx="30"/>
          </p:nvPr>
        </p:nvSpPr>
        <p:spPr>
          <a:xfrm>
            <a:off x="6440718" y="2607716"/>
            <a:ext cx="2141410" cy="3032524"/>
          </a:xfrm>
        </p:spPr>
        <p:txBody>
          <a:bodyPr/>
          <a:lstStyle/>
          <a:p>
            <a:r>
              <a:rPr lang="en-US" sz="2000" dirty="0">
                <a:effectLst/>
                <a:latin typeface="GE Inspira Sans" panose="020B0503060000000003" pitchFamily="34" charset="77"/>
                <a:ea typeface="Calibri" panose="020F0502020204030204" pitchFamily="34" charset="0"/>
                <a:cs typeface="Arial" panose="020B0604020202020204" pitchFamily="34" charset="0"/>
              </a:rPr>
              <a:t>the energy stored when an object, like a rubber band or spring is stretched or deformed.</a:t>
            </a:r>
            <a:endParaRPr lang="en-US" sz="2000" dirty="0"/>
          </a:p>
        </p:txBody>
      </p:sp>
      <p:sp>
        <p:nvSpPr>
          <p:cNvPr id="7" name="Text Placeholder 6">
            <a:extLst>
              <a:ext uri="{FF2B5EF4-FFF2-40B4-BE49-F238E27FC236}">
                <a16:creationId xmlns:a16="http://schemas.microsoft.com/office/drawing/2014/main" id="{5B514BA1-6D6F-CD53-79A8-8D71A9AF2412}"/>
              </a:ext>
            </a:extLst>
          </p:cNvPr>
          <p:cNvSpPr>
            <a:spLocks noGrp="1"/>
          </p:cNvSpPr>
          <p:nvPr>
            <p:ph type="body" sz="quarter" idx="31"/>
          </p:nvPr>
        </p:nvSpPr>
        <p:spPr>
          <a:xfrm>
            <a:off x="9266599" y="2607714"/>
            <a:ext cx="2141410" cy="3032525"/>
          </a:xfrm>
        </p:spPr>
        <p:txBody>
          <a:bodyPr/>
          <a:lstStyle/>
          <a:p>
            <a:r>
              <a:rPr lang="en-US" sz="2000" dirty="0">
                <a:effectLst/>
              </a:rPr>
              <a:t>the energy stored because of a charged particle’s position in an electric field or its position relative to another charged particle.</a:t>
            </a:r>
            <a:endParaRPr lang="en-US" sz="2000" dirty="0"/>
          </a:p>
        </p:txBody>
      </p:sp>
      <p:sp>
        <p:nvSpPr>
          <p:cNvPr id="8" name="Text Placeholder 7">
            <a:extLst>
              <a:ext uri="{FF2B5EF4-FFF2-40B4-BE49-F238E27FC236}">
                <a16:creationId xmlns:a16="http://schemas.microsoft.com/office/drawing/2014/main" id="{DB98941D-A180-C027-76C8-ACB1596F7510}"/>
              </a:ext>
            </a:extLst>
          </p:cNvPr>
          <p:cNvSpPr>
            <a:spLocks noGrp="1"/>
          </p:cNvSpPr>
          <p:nvPr>
            <p:ph type="body" sz="quarter" idx="34"/>
          </p:nvPr>
        </p:nvSpPr>
        <p:spPr/>
        <p:txBody>
          <a:bodyPr/>
          <a:lstStyle/>
          <a:p>
            <a:r>
              <a:rPr lang="en-US" sz="2000" dirty="0"/>
              <a:t>Gravitational Potential Energy</a:t>
            </a:r>
          </a:p>
        </p:txBody>
      </p:sp>
      <p:sp>
        <p:nvSpPr>
          <p:cNvPr id="9" name="Text Placeholder 8">
            <a:extLst>
              <a:ext uri="{FF2B5EF4-FFF2-40B4-BE49-F238E27FC236}">
                <a16:creationId xmlns:a16="http://schemas.microsoft.com/office/drawing/2014/main" id="{F6AA9CE6-2271-B511-107E-C7C7945525DD}"/>
              </a:ext>
            </a:extLst>
          </p:cNvPr>
          <p:cNvSpPr>
            <a:spLocks noGrp="1"/>
          </p:cNvSpPr>
          <p:nvPr>
            <p:ph type="body" sz="quarter" idx="35"/>
          </p:nvPr>
        </p:nvSpPr>
        <p:spPr/>
        <p:txBody>
          <a:bodyPr/>
          <a:lstStyle/>
          <a:p>
            <a:r>
              <a:rPr lang="en-US" sz="2000" dirty="0"/>
              <a:t>Chemical Potential Energy</a:t>
            </a:r>
          </a:p>
        </p:txBody>
      </p:sp>
      <p:sp>
        <p:nvSpPr>
          <p:cNvPr id="10" name="Text Placeholder 9">
            <a:extLst>
              <a:ext uri="{FF2B5EF4-FFF2-40B4-BE49-F238E27FC236}">
                <a16:creationId xmlns:a16="http://schemas.microsoft.com/office/drawing/2014/main" id="{E0AC2D09-BBC9-072F-0E68-EC429A62A901}"/>
              </a:ext>
            </a:extLst>
          </p:cNvPr>
          <p:cNvSpPr>
            <a:spLocks noGrp="1"/>
          </p:cNvSpPr>
          <p:nvPr>
            <p:ph type="body" sz="quarter" idx="36"/>
          </p:nvPr>
        </p:nvSpPr>
        <p:spPr/>
        <p:txBody>
          <a:bodyPr/>
          <a:lstStyle/>
          <a:p>
            <a:r>
              <a:rPr lang="en-US" sz="2000" dirty="0"/>
              <a:t>Elastic Potential Energy</a:t>
            </a:r>
          </a:p>
        </p:txBody>
      </p:sp>
      <p:sp>
        <p:nvSpPr>
          <p:cNvPr id="11" name="Text Placeholder 10">
            <a:extLst>
              <a:ext uri="{FF2B5EF4-FFF2-40B4-BE49-F238E27FC236}">
                <a16:creationId xmlns:a16="http://schemas.microsoft.com/office/drawing/2014/main" id="{39C5E277-EA34-B1D2-F078-A1F8731305C2}"/>
              </a:ext>
            </a:extLst>
          </p:cNvPr>
          <p:cNvSpPr>
            <a:spLocks noGrp="1"/>
          </p:cNvSpPr>
          <p:nvPr>
            <p:ph type="body" sz="quarter" idx="37"/>
          </p:nvPr>
        </p:nvSpPr>
        <p:spPr/>
        <p:txBody>
          <a:bodyPr/>
          <a:lstStyle/>
          <a:p>
            <a:r>
              <a:rPr lang="en-US" sz="2000" dirty="0"/>
              <a:t>Electric Potential Energy</a:t>
            </a:r>
          </a:p>
        </p:txBody>
      </p:sp>
      <p:sp>
        <p:nvSpPr>
          <p:cNvPr id="3" name="Title 2">
            <a:extLst>
              <a:ext uri="{FF2B5EF4-FFF2-40B4-BE49-F238E27FC236}">
                <a16:creationId xmlns:a16="http://schemas.microsoft.com/office/drawing/2014/main" id="{558A2A76-4EAB-B252-B8F8-40D64B768494}"/>
              </a:ext>
            </a:extLst>
          </p:cNvPr>
          <p:cNvSpPr>
            <a:spLocks noGrp="1"/>
          </p:cNvSpPr>
          <p:nvPr>
            <p:ph type="title"/>
          </p:nvPr>
        </p:nvSpPr>
        <p:spPr/>
        <p:txBody>
          <a:bodyPr/>
          <a:lstStyle/>
          <a:p>
            <a:r>
              <a:rPr lang="en-US" dirty="0"/>
              <a:t>Main types of potential energy</a:t>
            </a:r>
          </a:p>
        </p:txBody>
      </p:sp>
      <p:sp>
        <p:nvSpPr>
          <p:cNvPr id="2" name="Slide Number Placeholder 1">
            <a:extLst>
              <a:ext uri="{FF2B5EF4-FFF2-40B4-BE49-F238E27FC236}">
                <a16:creationId xmlns:a16="http://schemas.microsoft.com/office/drawing/2014/main" id="{E217DBAF-3141-5C23-6003-13B65EAB774D}"/>
              </a:ext>
            </a:extLst>
          </p:cNvPr>
          <p:cNvSpPr>
            <a:spLocks noGrp="1"/>
          </p:cNvSpPr>
          <p:nvPr>
            <p:ph type="sldNum" sz="quarter" idx="4"/>
          </p:nvPr>
        </p:nvSpPr>
        <p:spPr/>
        <p:txBody>
          <a:bodyPr/>
          <a:lstStyle/>
          <a:p>
            <a:fld id="{14719505-AD43-774F-936C-A3AE71DD4EEA}" type="slidenum">
              <a:rPr lang="en-GB" smtClean="0"/>
              <a:pPr/>
              <a:t>19</a:t>
            </a:fld>
            <a:endParaRPr lang="en-GB" dirty="0"/>
          </a:p>
        </p:txBody>
      </p:sp>
    </p:spTree>
    <p:extLst>
      <p:ext uri="{BB962C8B-B14F-4D97-AF65-F5344CB8AC3E}">
        <p14:creationId xmlns:p14="http://schemas.microsoft.com/office/powerpoint/2010/main" val="1056736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D18C328-A2FD-4945-33A2-E678E91CB8E5}"/>
              </a:ext>
            </a:extLst>
          </p:cNvPr>
          <p:cNvSpPr>
            <a:spLocks noGrp="1"/>
          </p:cNvSpPr>
          <p:nvPr>
            <p:ph type="ctrTitle"/>
          </p:nvPr>
        </p:nvSpPr>
        <p:spPr/>
        <p:txBody>
          <a:bodyPr/>
          <a:lstStyle/>
          <a:p>
            <a:r>
              <a:rPr lang="en-US" dirty="0"/>
              <a:t>Activity 1: Can a mousetrap be a battery?</a:t>
            </a:r>
          </a:p>
        </p:txBody>
      </p:sp>
      <p:sp>
        <p:nvSpPr>
          <p:cNvPr id="2" name="Text Placeholder 1">
            <a:extLst>
              <a:ext uri="{FF2B5EF4-FFF2-40B4-BE49-F238E27FC236}">
                <a16:creationId xmlns:a16="http://schemas.microsoft.com/office/drawing/2014/main" id="{E06C5373-8EE5-750F-BE9F-0EBB47817C1B}"/>
              </a:ext>
            </a:extLst>
          </p:cNvPr>
          <p:cNvSpPr>
            <a:spLocks noGrp="1"/>
          </p:cNvSpPr>
          <p:nvPr>
            <p:ph type="body" sz="quarter" idx="14"/>
          </p:nvPr>
        </p:nvSpPr>
        <p:spPr/>
        <p:txBody>
          <a:bodyPr/>
          <a:lstStyle/>
          <a:p>
            <a:r>
              <a:rPr lang="en-US" dirty="0"/>
              <a:t>Activity 1</a:t>
            </a:r>
          </a:p>
        </p:txBody>
      </p:sp>
      <p:sp>
        <p:nvSpPr>
          <p:cNvPr id="5" name="Rectangle 4">
            <a:extLst>
              <a:ext uri="{FF2B5EF4-FFF2-40B4-BE49-F238E27FC236}">
                <a16:creationId xmlns:a16="http://schemas.microsoft.com/office/drawing/2014/main" id="{240F4FB9-A97C-4779-90F9-203880AF124C}"/>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4" descr="Mousetrap - Wikipedia">
            <a:extLst>
              <a:ext uri="{FF2B5EF4-FFF2-40B4-BE49-F238E27FC236}">
                <a16:creationId xmlns:a16="http://schemas.microsoft.com/office/drawing/2014/main" id="{F5A5F0CE-C213-5152-D15C-D6C310CA367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00118" y="1789868"/>
            <a:ext cx="5264561" cy="3325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15058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323850" y="1931470"/>
            <a:ext cx="6375400" cy="2995060"/>
          </a:xfrm>
          <a:prstGeom prst="rect">
            <a:avLst/>
          </a:prstGeom>
        </p:spPr>
        <p:txBody>
          <a:bodyPr vert="horz" lIns="0" tIns="0" rIns="90000" bIns="0" rtlCol="0" anchor="ctr">
            <a:noAutofit/>
          </a:bodyPr>
          <a:lstStyle/>
          <a:p>
            <a:pPr lvl="0"/>
            <a:r>
              <a:rPr lang="en-US" sz="4800" b="1" dirty="0">
                <a:solidFill>
                  <a:schemeClr val="bg1"/>
                </a:solidFill>
              </a:rPr>
              <a:t>Read Section 3 and do the calculations</a:t>
            </a:r>
            <a:endParaRPr lang="en-ZA" sz="4800" dirty="0">
              <a:solidFill>
                <a:schemeClr val="bg1"/>
              </a:solidFill>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20</a:t>
            </a:fld>
            <a:endParaRPr lang="en-GB"/>
          </a:p>
        </p:txBody>
      </p:sp>
      <p:pic>
        <p:nvPicPr>
          <p:cNvPr id="5" name="Graphic 4" descr="Head with gears with solid fill">
            <a:extLst>
              <a:ext uri="{FF2B5EF4-FFF2-40B4-BE49-F238E27FC236}">
                <a16:creationId xmlns:a16="http://schemas.microsoft.com/office/drawing/2014/main" id="{9444C020-F43C-5459-DA03-771D9D7BC0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9874" y="1772587"/>
            <a:ext cx="3600000" cy="3600000"/>
          </a:xfrm>
          <a:prstGeom prst="rect">
            <a:avLst/>
          </a:prstGeom>
        </p:spPr>
      </p:pic>
    </p:spTree>
    <p:extLst>
      <p:ext uri="{BB962C8B-B14F-4D97-AF65-F5344CB8AC3E}">
        <p14:creationId xmlns:p14="http://schemas.microsoft.com/office/powerpoint/2010/main" val="2389528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B8C841-2451-1679-13E4-AFA807D3F78B}"/>
              </a:ext>
            </a:extLst>
          </p:cNvPr>
          <p:cNvSpPr>
            <a:spLocks noGrp="1"/>
          </p:cNvSpPr>
          <p:nvPr>
            <p:ph type="title"/>
          </p:nvPr>
        </p:nvSpPr>
        <p:spPr/>
        <p:txBody>
          <a:bodyPr/>
          <a:lstStyle/>
          <a:p>
            <a:r>
              <a:rPr lang="en-US" dirty="0"/>
              <a:t>What is the kinetic energy of a 0.45 kg mousetrap vehicle moving at 3.2 m/s?</a:t>
            </a:r>
          </a:p>
        </p:txBody>
      </p:sp>
      <p:sp>
        <p:nvSpPr>
          <p:cNvPr id="2" name="Slide Number Placeholder 1">
            <a:extLst>
              <a:ext uri="{FF2B5EF4-FFF2-40B4-BE49-F238E27FC236}">
                <a16:creationId xmlns:a16="http://schemas.microsoft.com/office/drawing/2014/main" id="{2407479D-C558-D4AC-347D-081E542EECBA}"/>
              </a:ext>
            </a:extLst>
          </p:cNvPr>
          <p:cNvSpPr>
            <a:spLocks noGrp="1"/>
          </p:cNvSpPr>
          <p:nvPr>
            <p:ph type="sldNum" sz="quarter" idx="4"/>
          </p:nvPr>
        </p:nvSpPr>
        <p:spPr/>
        <p:txBody>
          <a:bodyPr/>
          <a:lstStyle/>
          <a:p>
            <a:fld id="{14719505-AD43-774F-936C-A3AE71DD4EEA}" type="slidenum">
              <a:rPr lang="en-GB" smtClean="0"/>
              <a:pPr/>
              <a:t>21</a:t>
            </a:fld>
            <a:endParaRPr lang="en-GB"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87A7B72-2269-F9E1-3C17-804EB724A60C}"/>
                  </a:ext>
                </a:extLst>
              </p:cNvPr>
              <p:cNvSpPr txBox="1"/>
              <p:nvPr/>
            </p:nvSpPr>
            <p:spPr>
              <a:xfrm>
                <a:off x="3045502" y="1598282"/>
                <a:ext cx="6100996" cy="112947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𝐾𝐸</m:t>
                      </m:r>
                      <m:r>
                        <a:rPr lang="en-US" sz="3600" i="0">
                          <a:latin typeface="Cambria Math" panose="02040503050406030204" pitchFamily="18" charset="0"/>
                        </a:rPr>
                        <m:t>=</m:t>
                      </m:r>
                      <m:f>
                        <m:fPr>
                          <m:ctrlPr>
                            <a:rPr lang="en-US" sz="3600" i="1">
                              <a:solidFill>
                                <a:srgbClr val="836967"/>
                              </a:solidFill>
                              <a:latin typeface="Cambria Math" panose="02040503050406030204" pitchFamily="18" charset="0"/>
                            </a:rPr>
                          </m:ctrlPr>
                        </m:fPr>
                        <m:num>
                          <m:r>
                            <a:rPr lang="en-US" sz="3600" i="0">
                              <a:latin typeface="Cambria Math" panose="02040503050406030204" pitchFamily="18" charset="0"/>
                            </a:rPr>
                            <m:t>1</m:t>
                          </m:r>
                        </m:num>
                        <m:den>
                          <m:r>
                            <a:rPr lang="en-US" sz="3600" i="0">
                              <a:latin typeface="Cambria Math" panose="02040503050406030204" pitchFamily="18" charset="0"/>
                            </a:rPr>
                            <m:t>2</m:t>
                          </m:r>
                        </m:den>
                      </m:f>
                      <m:r>
                        <a:rPr lang="en-US" sz="3600" i="1">
                          <a:latin typeface="Cambria Math" panose="02040503050406030204" pitchFamily="18" charset="0"/>
                        </a:rPr>
                        <m:t>𝑚</m:t>
                      </m:r>
                      <m:r>
                        <a:rPr lang="en-US" sz="3600" i="0">
                          <a:latin typeface="Cambria Math" panose="02040503050406030204" pitchFamily="18" charset="0"/>
                        </a:rPr>
                        <m:t>×</m:t>
                      </m:r>
                      <m:sSup>
                        <m:sSupPr>
                          <m:ctrlPr>
                            <a:rPr lang="en-US" sz="3600" i="1">
                              <a:solidFill>
                                <a:srgbClr val="836967"/>
                              </a:solidFill>
                              <a:latin typeface="Cambria Math" panose="02040503050406030204" pitchFamily="18" charset="0"/>
                            </a:rPr>
                          </m:ctrlPr>
                        </m:sSupPr>
                        <m:e>
                          <m:r>
                            <a:rPr lang="en-US" sz="3600" i="1">
                              <a:latin typeface="Cambria Math" panose="02040503050406030204" pitchFamily="18" charset="0"/>
                            </a:rPr>
                            <m:t>𝑣</m:t>
                          </m:r>
                        </m:e>
                        <m:sup>
                          <m:r>
                            <a:rPr lang="en-US" sz="3600" i="0">
                              <a:latin typeface="Cambria Math" panose="02040503050406030204" pitchFamily="18" charset="0"/>
                            </a:rPr>
                            <m:t>2</m:t>
                          </m:r>
                        </m:sup>
                      </m:sSup>
                    </m:oMath>
                  </m:oMathPara>
                </a14:m>
                <a:endParaRPr lang="en-US" dirty="0"/>
              </a:p>
            </p:txBody>
          </p:sp>
        </mc:Choice>
        <mc:Fallback xmlns="">
          <p:sp>
            <p:nvSpPr>
              <p:cNvPr id="5" name="TextBox 4">
                <a:extLst>
                  <a:ext uri="{FF2B5EF4-FFF2-40B4-BE49-F238E27FC236}">
                    <a16:creationId xmlns:a16="http://schemas.microsoft.com/office/drawing/2014/main" id="{187A7B72-2269-F9E1-3C17-804EB724A60C}"/>
                  </a:ext>
                </a:extLst>
              </p:cNvPr>
              <p:cNvSpPr txBox="1">
                <a:spLocks noRot="1" noChangeAspect="1" noMove="1" noResize="1" noEditPoints="1" noAdjustHandles="1" noChangeArrowheads="1" noChangeShapeType="1" noTextEdit="1"/>
              </p:cNvSpPr>
              <p:nvPr/>
            </p:nvSpPr>
            <p:spPr>
              <a:xfrm>
                <a:off x="3045502" y="1598282"/>
                <a:ext cx="6100996" cy="1129476"/>
              </a:xfrm>
              <a:prstGeom prst="rect">
                <a:avLst/>
              </a:prstGeom>
              <a:blipFill>
                <a:blip r:embed="rId3"/>
                <a:stretch>
                  <a:fillRect b="-88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BCE0659D-6A67-BFC5-D101-7CF446DAEDCE}"/>
                  </a:ext>
                </a:extLst>
              </p:cNvPr>
              <p:cNvSpPr txBox="1"/>
              <p:nvPr/>
            </p:nvSpPr>
            <p:spPr>
              <a:xfrm>
                <a:off x="1314138" y="3429000"/>
                <a:ext cx="9563724" cy="112947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600" i="1" smtClean="0">
                          <a:solidFill>
                            <a:schemeClr val="tx1"/>
                          </a:solidFill>
                          <a:latin typeface="Cambria Math" panose="02040503050406030204" pitchFamily="18" charset="0"/>
                        </a:rPr>
                        <m:t>𝐾𝐸</m:t>
                      </m:r>
                      <m:r>
                        <a:rPr lang="en-US" sz="3600" i="0">
                          <a:solidFill>
                            <a:schemeClr val="tx1"/>
                          </a:solidFill>
                          <a:latin typeface="Cambria Math" panose="02040503050406030204" pitchFamily="18" charset="0"/>
                        </a:rPr>
                        <m:t>=</m:t>
                      </m:r>
                      <m:f>
                        <m:fPr>
                          <m:ctrlPr>
                            <a:rPr lang="en-US" sz="3600" i="1">
                              <a:solidFill>
                                <a:schemeClr val="tx1"/>
                              </a:solidFill>
                              <a:latin typeface="Cambria Math" panose="02040503050406030204" pitchFamily="18" charset="0"/>
                            </a:rPr>
                          </m:ctrlPr>
                        </m:fPr>
                        <m:num>
                          <m:r>
                            <a:rPr lang="en-US" sz="3600" i="0">
                              <a:solidFill>
                                <a:schemeClr val="tx1"/>
                              </a:solidFill>
                              <a:latin typeface="Cambria Math" panose="02040503050406030204" pitchFamily="18" charset="0"/>
                            </a:rPr>
                            <m:t>1</m:t>
                          </m:r>
                        </m:num>
                        <m:den>
                          <m:r>
                            <a:rPr lang="en-US" sz="3600" i="0">
                              <a:solidFill>
                                <a:schemeClr val="tx1"/>
                              </a:solidFill>
                              <a:latin typeface="Cambria Math" panose="02040503050406030204" pitchFamily="18" charset="0"/>
                            </a:rPr>
                            <m:t>2</m:t>
                          </m:r>
                        </m:den>
                      </m:f>
                      <m:r>
                        <a:rPr lang="en-US" sz="3600" i="1" smtClean="0">
                          <a:solidFill>
                            <a:schemeClr val="tx1"/>
                          </a:solidFill>
                          <a:latin typeface="Cambria Math" panose="02040503050406030204" pitchFamily="18" charset="0"/>
                          <a:ea typeface="Cambria Math" panose="02040503050406030204" pitchFamily="18" charset="0"/>
                        </a:rPr>
                        <m:t>×</m:t>
                      </m:r>
                      <m:r>
                        <a:rPr lang="en-US" sz="3600" b="0" i="0" smtClean="0">
                          <a:solidFill>
                            <a:schemeClr val="tx1"/>
                          </a:solidFill>
                          <a:latin typeface="Cambria Math" panose="02040503050406030204" pitchFamily="18" charset="0"/>
                        </a:rPr>
                        <m:t>0.45 </m:t>
                      </m:r>
                      <m:r>
                        <m:rPr>
                          <m:sty m:val="p"/>
                        </m:rPr>
                        <a:rPr lang="en-US" sz="3600" b="0" i="0" smtClean="0">
                          <a:solidFill>
                            <a:schemeClr val="tx1"/>
                          </a:solidFill>
                          <a:latin typeface="Cambria Math" panose="02040503050406030204" pitchFamily="18" charset="0"/>
                        </a:rPr>
                        <m:t>kg</m:t>
                      </m:r>
                      <m:r>
                        <a:rPr lang="en-US" sz="3600" b="0" i="0" smtClean="0">
                          <a:solidFill>
                            <a:schemeClr val="tx1"/>
                          </a:solidFill>
                          <a:latin typeface="Cambria Math" panose="02040503050406030204" pitchFamily="18" charset="0"/>
                        </a:rPr>
                        <m:t> × </m:t>
                      </m:r>
                      <m:sSup>
                        <m:sSupPr>
                          <m:ctrlPr>
                            <a:rPr lang="en-US" sz="3600" i="1">
                              <a:solidFill>
                                <a:schemeClr val="tx1"/>
                              </a:solidFill>
                              <a:latin typeface="Cambria Math" panose="02040503050406030204" pitchFamily="18" charset="0"/>
                            </a:rPr>
                          </m:ctrlPr>
                        </m:sSupPr>
                        <m:e>
                          <m:d>
                            <m:dPr>
                              <m:ctrlPr>
                                <a:rPr lang="en-US" sz="3600" i="1" smtClean="0">
                                  <a:solidFill>
                                    <a:schemeClr val="tx1"/>
                                  </a:solidFill>
                                  <a:latin typeface="Cambria Math" panose="02040503050406030204" pitchFamily="18" charset="0"/>
                                </a:rPr>
                              </m:ctrlPr>
                            </m:dPr>
                            <m:e>
                              <m:r>
                                <a:rPr lang="en-US" sz="3600" b="0" i="1" smtClean="0">
                                  <a:solidFill>
                                    <a:schemeClr val="tx1"/>
                                  </a:solidFill>
                                  <a:latin typeface="Cambria Math" panose="02040503050406030204" pitchFamily="18" charset="0"/>
                                </a:rPr>
                                <m:t>3.2</m:t>
                              </m:r>
                              <m:r>
                                <a:rPr lang="en-US" sz="3600" b="0" i="0" smtClean="0">
                                  <a:solidFill>
                                    <a:schemeClr val="tx1"/>
                                  </a:solidFill>
                                  <a:latin typeface="Cambria Math" panose="02040503050406030204" pitchFamily="18" charset="0"/>
                                </a:rPr>
                                <m:t> </m:t>
                              </m:r>
                              <m:r>
                                <m:rPr>
                                  <m:sty m:val="p"/>
                                </m:rPr>
                                <a:rPr lang="en-US" sz="3600" b="0" i="0" smtClean="0">
                                  <a:solidFill>
                                    <a:schemeClr val="tx1"/>
                                  </a:solidFill>
                                  <a:latin typeface="Cambria Math" panose="02040503050406030204" pitchFamily="18" charset="0"/>
                                </a:rPr>
                                <m:t>m</m:t>
                              </m:r>
                              <m:r>
                                <a:rPr lang="en-US" sz="3600" b="0" i="0" smtClean="0">
                                  <a:solidFill>
                                    <a:schemeClr val="tx1"/>
                                  </a:solidFill>
                                  <a:latin typeface="Cambria Math" panose="02040503050406030204" pitchFamily="18" charset="0"/>
                                </a:rPr>
                                <m:t>/</m:t>
                              </m:r>
                              <m:r>
                                <m:rPr>
                                  <m:sty m:val="p"/>
                                </m:rPr>
                                <a:rPr lang="en-US" sz="3600" b="0" i="0" smtClean="0">
                                  <a:solidFill>
                                    <a:schemeClr val="tx1"/>
                                  </a:solidFill>
                                  <a:latin typeface="Cambria Math" panose="02040503050406030204" pitchFamily="18" charset="0"/>
                                </a:rPr>
                                <m:t>s</m:t>
                              </m:r>
                            </m:e>
                          </m:d>
                        </m:e>
                        <m:sup>
                          <m:r>
                            <a:rPr lang="en-US" sz="3600" i="0">
                              <a:solidFill>
                                <a:schemeClr val="tx1"/>
                              </a:solidFill>
                              <a:latin typeface="Cambria Math" panose="02040503050406030204" pitchFamily="18" charset="0"/>
                            </a:rPr>
                            <m:t>2</m:t>
                          </m:r>
                        </m:sup>
                      </m:sSup>
                      <m:r>
                        <a:rPr lang="en-US" sz="3600" b="0" i="1" smtClean="0">
                          <a:solidFill>
                            <a:schemeClr val="tx1"/>
                          </a:solidFill>
                          <a:latin typeface="Cambria Math" panose="02040503050406030204" pitchFamily="18" charset="0"/>
                        </a:rPr>
                        <m:t>=2.304 </m:t>
                      </m:r>
                      <m:r>
                        <m:rPr>
                          <m:sty m:val="p"/>
                        </m:rPr>
                        <a:rPr lang="en-US" sz="3600" b="0" i="0" smtClean="0">
                          <a:solidFill>
                            <a:schemeClr val="tx1"/>
                          </a:solidFill>
                          <a:latin typeface="Cambria Math" panose="02040503050406030204" pitchFamily="18" charset="0"/>
                        </a:rPr>
                        <m:t>J</m:t>
                      </m:r>
                    </m:oMath>
                  </m:oMathPara>
                </a14:m>
                <a:endParaRPr lang="en-US" dirty="0">
                  <a:solidFill>
                    <a:schemeClr val="tx1"/>
                  </a:solidFill>
                </a:endParaRPr>
              </a:p>
            </p:txBody>
          </p:sp>
        </mc:Choice>
        <mc:Fallback xmlns="">
          <p:sp>
            <p:nvSpPr>
              <p:cNvPr id="6" name="TextBox 5">
                <a:extLst>
                  <a:ext uri="{FF2B5EF4-FFF2-40B4-BE49-F238E27FC236}">
                    <a16:creationId xmlns:a16="http://schemas.microsoft.com/office/drawing/2014/main" id="{BCE0659D-6A67-BFC5-D101-7CF446DAEDCE}"/>
                  </a:ext>
                </a:extLst>
              </p:cNvPr>
              <p:cNvSpPr txBox="1">
                <a:spLocks noRot="1" noChangeAspect="1" noMove="1" noResize="1" noEditPoints="1" noAdjustHandles="1" noChangeArrowheads="1" noChangeShapeType="1" noTextEdit="1"/>
              </p:cNvSpPr>
              <p:nvPr/>
            </p:nvSpPr>
            <p:spPr>
              <a:xfrm>
                <a:off x="1314138" y="3429000"/>
                <a:ext cx="9563724" cy="1129476"/>
              </a:xfrm>
              <a:prstGeom prst="rect">
                <a:avLst/>
              </a:prstGeom>
              <a:blipFill>
                <a:blip r:embed="rId4"/>
                <a:stretch>
                  <a:fillRect b="-7778"/>
                </a:stretch>
              </a:blipFill>
            </p:spPr>
            <p:txBody>
              <a:bodyPr/>
              <a:lstStyle/>
              <a:p>
                <a:r>
                  <a:rPr lang="en-US">
                    <a:noFill/>
                  </a:rPr>
                  <a:t> </a:t>
                </a:r>
              </a:p>
            </p:txBody>
          </p:sp>
        </mc:Fallback>
      </mc:AlternateContent>
    </p:spTree>
    <p:extLst>
      <p:ext uri="{BB962C8B-B14F-4D97-AF65-F5344CB8AC3E}">
        <p14:creationId xmlns:p14="http://schemas.microsoft.com/office/powerpoint/2010/main" val="39758967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B8C841-2451-1679-13E4-AFA807D3F78B}"/>
              </a:ext>
            </a:extLst>
          </p:cNvPr>
          <p:cNvSpPr>
            <a:spLocks noGrp="1"/>
          </p:cNvSpPr>
          <p:nvPr>
            <p:ph type="title"/>
          </p:nvPr>
        </p:nvSpPr>
        <p:spPr/>
        <p:txBody>
          <a:bodyPr/>
          <a:lstStyle/>
          <a:p>
            <a:r>
              <a:rPr lang="en-US" dirty="0"/>
              <a:t>A mousetrap vehicle has 1.46 J of kinetic energy. If it has a mass of 327 g, what is its velocity?</a:t>
            </a:r>
          </a:p>
        </p:txBody>
      </p:sp>
      <p:sp>
        <p:nvSpPr>
          <p:cNvPr id="2" name="Slide Number Placeholder 1">
            <a:extLst>
              <a:ext uri="{FF2B5EF4-FFF2-40B4-BE49-F238E27FC236}">
                <a16:creationId xmlns:a16="http://schemas.microsoft.com/office/drawing/2014/main" id="{2407479D-C558-D4AC-347D-081E542EECBA}"/>
              </a:ext>
            </a:extLst>
          </p:cNvPr>
          <p:cNvSpPr>
            <a:spLocks noGrp="1"/>
          </p:cNvSpPr>
          <p:nvPr>
            <p:ph type="sldNum" sz="quarter" idx="4"/>
          </p:nvPr>
        </p:nvSpPr>
        <p:spPr/>
        <p:txBody>
          <a:bodyPr/>
          <a:lstStyle/>
          <a:p>
            <a:fld id="{14719505-AD43-774F-936C-A3AE71DD4EEA}" type="slidenum">
              <a:rPr lang="en-GB" smtClean="0"/>
              <a:pPr/>
              <a:t>22</a:t>
            </a:fld>
            <a:endParaRPr lang="en-GB"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87A7B72-2269-F9E1-3C17-804EB724A60C}"/>
                  </a:ext>
                </a:extLst>
              </p:cNvPr>
              <p:cNvSpPr txBox="1"/>
              <p:nvPr/>
            </p:nvSpPr>
            <p:spPr>
              <a:xfrm>
                <a:off x="1821305" y="1613272"/>
                <a:ext cx="8549390" cy="392934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𝐾𝐸</m:t>
                      </m:r>
                      <m:r>
                        <a:rPr lang="en-US" sz="3600" i="0">
                          <a:latin typeface="Cambria Math" panose="02040503050406030204" pitchFamily="18" charset="0"/>
                        </a:rPr>
                        <m:t>=</m:t>
                      </m:r>
                      <m:f>
                        <m:fPr>
                          <m:ctrlPr>
                            <a:rPr lang="en-US" sz="3600" i="1">
                              <a:solidFill>
                                <a:srgbClr val="836967"/>
                              </a:solidFill>
                              <a:latin typeface="Cambria Math" panose="02040503050406030204" pitchFamily="18" charset="0"/>
                            </a:rPr>
                          </m:ctrlPr>
                        </m:fPr>
                        <m:num>
                          <m:r>
                            <a:rPr lang="en-US" sz="3600" i="0">
                              <a:latin typeface="Cambria Math" panose="02040503050406030204" pitchFamily="18" charset="0"/>
                            </a:rPr>
                            <m:t>1</m:t>
                          </m:r>
                        </m:num>
                        <m:den>
                          <m:r>
                            <a:rPr lang="en-US" sz="3600" i="0">
                              <a:latin typeface="Cambria Math" panose="02040503050406030204" pitchFamily="18" charset="0"/>
                            </a:rPr>
                            <m:t>2</m:t>
                          </m:r>
                        </m:den>
                      </m:f>
                      <m:r>
                        <a:rPr lang="en-US" sz="3600" i="1">
                          <a:latin typeface="Cambria Math" panose="02040503050406030204" pitchFamily="18" charset="0"/>
                        </a:rPr>
                        <m:t>𝑚</m:t>
                      </m:r>
                      <m:r>
                        <a:rPr lang="en-US" sz="3600" i="0">
                          <a:latin typeface="Cambria Math" panose="02040503050406030204" pitchFamily="18" charset="0"/>
                        </a:rPr>
                        <m:t>×</m:t>
                      </m:r>
                      <m:sSup>
                        <m:sSupPr>
                          <m:ctrlPr>
                            <a:rPr lang="en-US" sz="3600" i="1">
                              <a:solidFill>
                                <a:srgbClr val="836967"/>
                              </a:solidFill>
                              <a:latin typeface="Cambria Math" panose="02040503050406030204" pitchFamily="18" charset="0"/>
                            </a:rPr>
                          </m:ctrlPr>
                        </m:sSupPr>
                        <m:e>
                          <m:r>
                            <a:rPr lang="en-US" sz="3600" i="1">
                              <a:latin typeface="Cambria Math" panose="02040503050406030204" pitchFamily="18" charset="0"/>
                            </a:rPr>
                            <m:t>𝑣</m:t>
                          </m:r>
                        </m:e>
                        <m:sup>
                          <m:r>
                            <a:rPr lang="en-US" sz="3600" i="0">
                              <a:latin typeface="Cambria Math" panose="02040503050406030204" pitchFamily="18" charset="0"/>
                            </a:rPr>
                            <m:t>2</m:t>
                          </m:r>
                        </m:sup>
                      </m:sSup>
                    </m:oMath>
                  </m:oMathPara>
                </a14:m>
                <a:endParaRPr lang="en-US" sz="3600" dirty="0"/>
              </a:p>
              <a:p>
                <a:endParaRPr lang="en-US" sz="3600" dirty="0"/>
              </a:p>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ea typeface="Cambria Math" panose="02040503050406030204" pitchFamily="18" charset="0"/>
                        </a:rPr>
                        <m:t>∴</m:t>
                      </m:r>
                      <m:sSup>
                        <m:sSupPr>
                          <m:ctrlPr>
                            <a:rPr lang="en-US" sz="3600" i="1" smtClean="0">
                              <a:latin typeface="Cambria Math" panose="02040503050406030204" pitchFamily="18" charset="0"/>
                              <a:ea typeface="Cambria Math" panose="02040503050406030204" pitchFamily="18" charset="0"/>
                            </a:rPr>
                          </m:ctrlPr>
                        </m:sSupPr>
                        <m:e>
                          <m:r>
                            <a:rPr lang="en-US" sz="3600" b="0" i="1" smtClean="0">
                              <a:latin typeface="Cambria Math" panose="02040503050406030204" pitchFamily="18" charset="0"/>
                              <a:ea typeface="Cambria Math" panose="02040503050406030204" pitchFamily="18" charset="0"/>
                            </a:rPr>
                            <m:t>𝑣</m:t>
                          </m:r>
                        </m:e>
                        <m:sup>
                          <m:r>
                            <a:rPr lang="en-US" sz="3600" b="0" i="1" smtClean="0">
                              <a:latin typeface="Cambria Math" panose="02040503050406030204" pitchFamily="18" charset="0"/>
                              <a:ea typeface="Cambria Math" panose="02040503050406030204" pitchFamily="18" charset="0"/>
                            </a:rPr>
                            <m:t>2</m:t>
                          </m:r>
                        </m:sup>
                      </m:sSup>
                      <m:r>
                        <a:rPr lang="en-US" sz="3600" b="0" i="1" smtClean="0">
                          <a:latin typeface="Cambria Math" panose="02040503050406030204" pitchFamily="18" charset="0"/>
                          <a:ea typeface="Cambria Math" panose="02040503050406030204" pitchFamily="18" charset="0"/>
                        </a:rPr>
                        <m:t>=</m:t>
                      </m:r>
                      <m:f>
                        <m:fPr>
                          <m:ctrlPr>
                            <a:rPr lang="en-US" sz="3600" b="0" i="1" smtClean="0">
                              <a:latin typeface="Cambria Math" panose="02040503050406030204" pitchFamily="18" charset="0"/>
                              <a:ea typeface="Cambria Math" panose="02040503050406030204" pitchFamily="18" charset="0"/>
                            </a:rPr>
                          </m:ctrlPr>
                        </m:fPr>
                        <m:num>
                          <m:r>
                            <a:rPr lang="en-US" sz="3600" b="0" i="1" smtClean="0">
                              <a:latin typeface="Cambria Math" panose="02040503050406030204" pitchFamily="18" charset="0"/>
                              <a:ea typeface="Cambria Math" panose="02040503050406030204" pitchFamily="18" charset="0"/>
                            </a:rPr>
                            <m:t>2</m:t>
                          </m:r>
                          <m:r>
                            <a:rPr lang="en-US" sz="3600" b="0" i="1" smtClean="0">
                              <a:latin typeface="Cambria Math" panose="02040503050406030204" pitchFamily="18" charset="0"/>
                              <a:ea typeface="Cambria Math" panose="02040503050406030204" pitchFamily="18" charset="0"/>
                            </a:rPr>
                            <m:t>𝐾𝐸</m:t>
                          </m:r>
                        </m:num>
                        <m:den>
                          <m:r>
                            <a:rPr lang="en-US" sz="3600" b="0" i="1" smtClean="0">
                              <a:latin typeface="Cambria Math" panose="02040503050406030204" pitchFamily="18" charset="0"/>
                              <a:ea typeface="Cambria Math" panose="02040503050406030204" pitchFamily="18" charset="0"/>
                            </a:rPr>
                            <m:t>𝑚</m:t>
                          </m:r>
                        </m:den>
                      </m:f>
                      <m:r>
                        <a:rPr lang="en-US" sz="3600" b="0" i="1" smtClean="0">
                          <a:latin typeface="Cambria Math" panose="02040503050406030204" pitchFamily="18" charset="0"/>
                          <a:ea typeface="Cambria Math" panose="02040503050406030204" pitchFamily="18" charset="0"/>
                        </a:rPr>
                        <m:t>=</m:t>
                      </m:r>
                      <m:f>
                        <m:fPr>
                          <m:ctrlPr>
                            <a:rPr lang="en-US" sz="3600" b="0" i="1" smtClean="0">
                              <a:latin typeface="Cambria Math" panose="02040503050406030204" pitchFamily="18" charset="0"/>
                              <a:ea typeface="Cambria Math" panose="02040503050406030204" pitchFamily="18" charset="0"/>
                            </a:rPr>
                          </m:ctrlPr>
                        </m:fPr>
                        <m:num>
                          <m:r>
                            <a:rPr lang="en-US" sz="3600" b="0" i="1" smtClean="0">
                              <a:latin typeface="Cambria Math" panose="02040503050406030204" pitchFamily="18" charset="0"/>
                              <a:ea typeface="Cambria Math" panose="02040503050406030204" pitchFamily="18" charset="0"/>
                            </a:rPr>
                            <m:t>2×1.46 </m:t>
                          </m:r>
                          <m:r>
                            <m:rPr>
                              <m:sty m:val="p"/>
                            </m:rPr>
                            <a:rPr lang="en-US" sz="3600" b="0" i="0" smtClean="0">
                              <a:latin typeface="Cambria Math" panose="02040503050406030204" pitchFamily="18" charset="0"/>
                              <a:ea typeface="Cambria Math" panose="02040503050406030204" pitchFamily="18" charset="0"/>
                            </a:rPr>
                            <m:t>J</m:t>
                          </m:r>
                        </m:num>
                        <m:den>
                          <m:r>
                            <a:rPr lang="en-US" sz="3600" b="0" i="1" smtClean="0">
                              <a:latin typeface="Cambria Math" panose="02040503050406030204" pitchFamily="18" charset="0"/>
                              <a:ea typeface="Cambria Math" panose="02040503050406030204" pitchFamily="18" charset="0"/>
                            </a:rPr>
                            <m:t>0.327 </m:t>
                          </m:r>
                          <m:r>
                            <m:rPr>
                              <m:sty m:val="p"/>
                            </m:rPr>
                            <a:rPr lang="en-US" sz="3600" b="0" i="0" smtClean="0">
                              <a:latin typeface="Cambria Math" panose="02040503050406030204" pitchFamily="18" charset="0"/>
                              <a:ea typeface="Cambria Math" panose="02040503050406030204" pitchFamily="18" charset="0"/>
                            </a:rPr>
                            <m:t>kg</m:t>
                          </m:r>
                        </m:den>
                      </m:f>
                      <m:r>
                        <a:rPr lang="en-US" sz="3600" b="0" i="1" smtClean="0">
                          <a:latin typeface="Cambria Math" panose="02040503050406030204" pitchFamily="18" charset="0"/>
                          <a:ea typeface="Cambria Math" panose="02040503050406030204" pitchFamily="18" charset="0"/>
                        </a:rPr>
                        <m:t>=8.93 </m:t>
                      </m:r>
                      <m:sSup>
                        <m:sSupPr>
                          <m:ctrlPr>
                            <a:rPr lang="en-US" sz="3600" b="0" i="1" smtClean="0">
                              <a:latin typeface="Cambria Math" panose="02040503050406030204" pitchFamily="18" charset="0"/>
                              <a:ea typeface="Cambria Math" panose="02040503050406030204" pitchFamily="18" charset="0"/>
                            </a:rPr>
                          </m:ctrlPr>
                        </m:sSupPr>
                        <m:e>
                          <m:r>
                            <m:rPr>
                              <m:sty m:val="p"/>
                            </m:rPr>
                            <a:rPr lang="en-US" sz="3600" b="0" i="0" smtClean="0">
                              <a:latin typeface="Cambria Math" panose="02040503050406030204" pitchFamily="18" charset="0"/>
                              <a:ea typeface="Cambria Math" panose="02040503050406030204" pitchFamily="18" charset="0"/>
                            </a:rPr>
                            <m:t>m</m:t>
                          </m:r>
                        </m:e>
                        <m:sup>
                          <m:r>
                            <a:rPr lang="en-US" sz="3600" b="0" i="0" smtClean="0">
                              <a:latin typeface="Cambria Math" panose="02040503050406030204" pitchFamily="18" charset="0"/>
                              <a:ea typeface="Cambria Math" panose="02040503050406030204" pitchFamily="18" charset="0"/>
                            </a:rPr>
                            <m:t>2</m:t>
                          </m:r>
                        </m:sup>
                      </m:sSup>
                      <m:r>
                        <a:rPr lang="en-US" sz="3600" b="0" i="0" smtClean="0">
                          <a:latin typeface="Cambria Math" panose="02040503050406030204" pitchFamily="18" charset="0"/>
                          <a:ea typeface="Cambria Math" panose="02040503050406030204" pitchFamily="18" charset="0"/>
                        </a:rPr>
                        <m:t>/</m:t>
                      </m:r>
                      <m:sSup>
                        <m:sSupPr>
                          <m:ctrlPr>
                            <a:rPr lang="en-US" sz="3600" b="0" i="1" smtClean="0">
                              <a:latin typeface="Cambria Math" panose="02040503050406030204" pitchFamily="18" charset="0"/>
                              <a:ea typeface="Cambria Math" panose="02040503050406030204" pitchFamily="18" charset="0"/>
                            </a:rPr>
                          </m:ctrlPr>
                        </m:sSupPr>
                        <m:e>
                          <m:r>
                            <m:rPr>
                              <m:sty m:val="p"/>
                            </m:rPr>
                            <a:rPr lang="en-US" sz="3600" b="0" i="0" smtClean="0">
                              <a:latin typeface="Cambria Math" panose="02040503050406030204" pitchFamily="18" charset="0"/>
                              <a:ea typeface="Cambria Math" panose="02040503050406030204" pitchFamily="18" charset="0"/>
                            </a:rPr>
                            <m:t>s</m:t>
                          </m:r>
                        </m:e>
                        <m:sup>
                          <m:r>
                            <a:rPr lang="en-US" sz="3600" b="0" i="0" smtClean="0">
                              <a:latin typeface="Cambria Math" panose="02040503050406030204" pitchFamily="18" charset="0"/>
                              <a:ea typeface="Cambria Math" panose="02040503050406030204" pitchFamily="18" charset="0"/>
                            </a:rPr>
                            <m:t>2</m:t>
                          </m:r>
                        </m:sup>
                      </m:sSup>
                    </m:oMath>
                  </m:oMathPara>
                </a14:m>
                <a:endParaRPr lang="en-US" sz="3600" b="0" dirty="0">
                  <a:ea typeface="Cambria Math" panose="02040503050406030204" pitchFamily="18" charset="0"/>
                </a:endParaRPr>
              </a:p>
              <a:p>
                <a:endParaRPr lang="en-US" sz="3600" b="0"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ea typeface="Cambria Math" panose="02040503050406030204" pitchFamily="18" charset="0"/>
                        </a:rPr>
                        <m:t>∴</m:t>
                      </m:r>
                      <m:r>
                        <a:rPr lang="en-US" sz="3600" b="0" i="1" smtClean="0">
                          <a:latin typeface="Cambria Math" panose="02040503050406030204" pitchFamily="18" charset="0"/>
                          <a:ea typeface="Cambria Math" panose="02040503050406030204" pitchFamily="18" charset="0"/>
                        </a:rPr>
                        <m:t>𝑣</m:t>
                      </m:r>
                      <m:r>
                        <a:rPr lang="en-US" sz="3600" b="0" i="1" smtClean="0">
                          <a:latin typeface="Cambria Math" panose="02040503050406030204" pitchFamily="18" charset="0"/>
                          <a:ea typeface="Cambria Math" panose="02040503050406030204" pitchFamily="18" charset="0"/>
                        </a:rPr>
                        <m:t>=2.988 </m:t>
                      </m:r>
                      <m:r>
                        <m:rPr>
                          <m:sty m:val="p"/>
                        </m:rPr>
                        <a:rPr lang="en-US" sz="3600" b="0" i="0" smtClean="0">
                          <a:latin typeface="Cambria Math" panose="02040503050406030204" pitchFamily="18" charset="0"/>
                          <a:ea typeface="Cambria Math" panose="02040503050406030204" pitchFamily="18" charset="0"/>
                        </a:rPr>
                        <m:t>m</m:t>
                      </m:r>
                      <m:r>
                        <a:rPr lang="en-US" sz="3600" b="0" i="0" smtClean="0">
                          <a:latin typeface="Cambria Math" panose="02040503050406030204" pitchFamily="18" charset="0"/>
                          <a:ea typeface="Cambria Math" panose="02040503050406030204" pitchFamily="18" charset="0"/>
                        </a:rPr>
                        <m:t>/</m:t>
                      </m:r>
                      <m:r>
                        <m:rPr>
                          <m:sty m:val="p"/>
                        </m:rPr>
                        <a:rPr lang="en-US" sz="3600" b="0" i="0" smtClean="0">
                          <a:latin typeface="Cambria Math" panose="02040503050406030204" pitchFamily="18" charset="0"/>
                          <a:ea typeface="Cambria Math" panose="02040503050406030204" pitchFamily="18" charset="0"/>
                        </a:rPr>
                        <m:t>s</m:t>
                      </m:r>
                    </m:oMath>
                  </m:oMathPara>
                </a14:m>
                <a:endParaRPr lang="en-US" sz="3600" dirty="0"/>
              </a:p>
            </p:txBody>
          </p:sp>
        </mc:Choice>
        <mc:Fallback xmlns="">
          <p:sp>
            <p:nvSpPr>
              <p:cNvPr id="5" name="TextBox 4">
                <a:extLst>
                  <a:ext uri="{FF2B5EF4-FFF2-40B4-BE49-F238E27FC236}">
                    <a16:creationId xmlns:a16="http://schemas.microsoft.com/office/drawing/2014/main" id="{187A7B72-2269-F9E1-3C17-804EB724A60C}"/>
                  </a:ext>
                </a:extLst>
              </p:cNvPr>
              <p:cNvSpPr txBox="1">
                <a:spLocks noRot="1" noChangeAspect="1" noMove="1" noResize="1" noEditPoints="1" noAdjustHandles="1" noChangeArrowheads="1" noChangeShapeType="1" noTextEdit="1"/>
              </p:cNvSpPr>
              <p:nvPr/>
            </p:nvSpPr>
            <p:spPr>
              <a:xfrm>
                <a:off x="1821305" y="1613272"/>
                <a:ext cx="8549390" cy="3929345"/>
              </a:xfrm>
              <a:prstGeom prst="rect">
                <a:avLst/>
              </a:prstGeom>
              <a:blipFill>
                <a:blip r:embed="rId2"/>
                <a:stretch>
                  <a:fillRect b="-3548"/>
                </a:stretch>
              </a:blipFill>
            </p:spPr>
            <p:txBody>
              <a:bodyPr/>
              <a:lstStyle/>
              <a:p>
                <a:r>
                  <a:rPr lang="en-US">
                    <a:noFill/>
                  </a:rPr>
                  <a:t> </a:t>
                </a:r>
              </a:p>
            </p:txBody>
          </p:sp>
        </mc:Fallback>
      </mc:AlternateContent>
    </p:spTree>
    <p:extLst>
      <p:ext uri="{BB962C8B-B14F-4D97-AF65-F5344CB8AC3E}">
        <p14:creationId xmlns:p14="http://schemas.microsoft.com/office/powerpoint/2010/main" val="36342035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86A09CC-32FD-62BF-3DF8-8E7B44B64CB0}"/>
              </a:ext>
            </a:extLst>
          </p:cNvPr>
          <p:cNvSpPr>
            <a:spLocks noGrp="1"/>
          </p:cNvSpPr>
          <p:nvPr>
            <p:ph type="sldNum" sz="quarter" idx="4"/>
          </p:nvPr>
        </p:nvSpPr>
        <p:spPr/>
        <p:txBody>
          <a:bodyPr/>
          <a:lstStyle/>
          <a:p>
            <a:fld id="{14719505-AD43-774F-936C-A3AE71DD4EEA}" type="slidenum">
              <a:rPr lang="en-GB" smtClean="0"/>
              <a:pPr/>
              <a:t>23</a:t>
            </a:fld>
            <a:endParaRPr lang="en-GB" dirty="0"/>
          </a:p>
        </p:txBody>
      </p:sp>
      <p:pic>
        <p:nvPicPr>
          <p:cNvPr id="8194" name="Picture 2" descr="What Is Gasoline Made of? | Wonderopolis">
            <a:extLst>
              <a:ext uri="{FF2B5EF4-FFF2-40B4-BE49-F238E27FC236}">
                <a16:creationId xmlns:a16="http://schemas.microsoft.com/office/drawing/2014/main" id="{AC3BD816-8E5B-D117-B8C1-DA4C8256AA7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2265388"/>
            <a:ext cx="3723557" cy="2327223"/>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13,316 Car Explosion Stock Photos, Pictures &amp; Royalty-Free Images - iStock">
            <a:extLst>
              <a:ext uri="{FF2B5EF4-FFF2-40B4-BE49-F238E27FC236}">
                <a16:creationId xmlns:a16="http://schemas.microsoft.com/office/drawing/2014/main" id="{9DBCCCE0-819A-153F-081F-C82674189EA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928547" y="2394624"/>
            <a:ext cx="3886200" cy="21844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orsepower vs. Torque: Which is More Important? - Kelley Blue Book">
            <a:extLst>
              <a:ext uri="{FF2B5EF4-FFF2-40B4-BE49-F238E27FC236}">
                <a16:creationId xmlns:a16="http://schemas.microsoft.com/office/drawing/2014/main" id="{7D125A2F-C6EA-019C-E3CB-1E53F52A2B1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019737" y="2245714"/>
            <a:ext cx="4172262" cy="234689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D435F2D-34CF-FC3D-2793-3BA471B25A74}"/>
              </a:ext>
            </a:extLst>
          </p:cNvPr>
          <p:cNvSpPr txBox="1"/>
          <p:nvPr/>
        </p:nvSpPr>
        <p:spPr>
          <a:xfrm>
            <a:off x="551964" y="4709303"/>
            <a:ext cx="2619627" cy="984885"/>
          </a:xfrm>
          <a:prstGeom prst="rect">
            <a:avLst/>
          </a:prstGeom>
          <a:noFill/>
        </p:spPr>
        <p:txBody>
          <a:bodyPr wrap="none" rtlCol="0">
            <a:spAutoFit/>
          </a:bodyPr>
          <a:lstStyle/>
          <a:p>
            <a:pPr algn="ctr">
              <a:spcBef>
                <a:spcPts val="1200"/>
              </a:spcBef>
            </a:pPr>
            <a:r>
              <a:rPr lang="en-US" sz="2400" dirty="0"/>
              <a:t>Chemical potential</a:t>
            </a:r>
          </a:p>
          <a:p>
            <a:pPr algn="ctr">
              <a:spcBef>
                <a:spcPts val="1200"/>
              </a:spcBef>
            </a:pPr>
            <a:r>
              <a:rPr lang="en-US" sz="2400" dirty="0"/>
              <a:t>energy</a:t>
            </a:r>
          </a:p>
        </p:txBody>
      </p:sp>
      <p:sp>
        <p:nvSpPr>
          <p:cNvPr id="5" name="TextBox 4">
            <a:extLst>
              <a:ext uri="{FF2B5EF4-FFF2-40B4-BE49-F238E27FC236}">
                <a16:creationId xmlns:a16="http://schemas.microsoft.com/office/drawing/2014/main" id="{D25F8B7A-3D38-1772-FEBD-82AB4DDA4FBC}"/>
              </a:ext>
            </a:extLst>
          </p:cNvPr>
          <p:cNvSpPr txBox="1"/>
          <p:nvPr/>
        </p:nvSpPr>
        <p:spPr>
          <a:xfrm>
            <a:off x="4773431" y="4709303"/>
            <a:ext cx="2196434" cy="461665"/>
          </a:xfrm>
          <a:prstGeom prst="rect">
            <a:avLst/>
          </a:prstGeom>
          <a:noFill/>
        </p:spPr>
        <p:txBody>
          <a:bodyPr wrap="none" rtlCol="0">
            <a:spAutoFit/>
          </a:bodyPr>
          <a:lstStyle/>
          <a:p>
            <a:pPr algn="ctr">
              <a:spcBef>
                <a:spcPts val="1200"/>
              </a:spcBef>
            </a:pPr>
            <a:r>
              <a:rPr lang="en-US" sz="2400" dirty="0"/>
              <a:t>Thermal energy</a:t>
            </a:r>
          </a:p>
        </p:txBody>
      </p:sp>
      <p:sp>
        <p:nvSpPr>
          <p:cNvPr id="6" name="TextBox 5">
            <a:extLst>
              <a:ext uri="{FF2B5EF4-FFF2-40B4-BE49-F238E27FC236}">
                <a16:creationId xmlns:a16="http://schemas.microsoft.com/office/drawing/2014/main" id="{0775BF80-6EA1-6D24-92F1-5A839A0A7272}"/>
              </a:ext>
            </a:extLst>
          </p:cNvPr>
          <p:cNvSpPr txBox="1"/>
          <p:nvPr/>
        </p:nvSpPr>
        <p:spPr>
          <a:xfrm>
            <a:off x="9095015" y="4709303"/>
            <a:ext cx="2021707" cy="461665"/>
          </a:xfrm>
          <a:prstGeom prst="rect">
            <a:avLst/>
          </a:prstGeom>
          <a:noFill/>
        </p:spPr>
        <p:txBody>
          <a:bodyPr wrap="none" rtlCol="0">
            <a:spAutoFit/>
          </a:bodyPr>
          <a:lstStyle/>
          <a:p>
            <a:pPr algn="ctr">
              <a:spcBef>
                <a:spcPts val="1200"/>
              </a:spcBef>
            </a:pPr>
            <a:r>
              <a:rPr lang="en-US" sz="2400" dirty="0"/>
              <a:t>Kinetic energy</a:t>
            </a:r>
          </a:p>
        </p:txBody>
      </p:sp>
      <p:sp>
        <p:nvSpPr>
          <p:cNvPr id="7" name="Right Arrow 6">
            <a:extLst>
              <a:ext uri="{FF2B5EF4-FFF2-40B4-BE49-F238E27FC236}">
                <a16:creationId xmlns:a16="http://schemas.microsoft.com/office/drawing/2014/main" id="{ED3F8486-306A-5B30-F642-850423D9FC6B}"/>
              </a:ext>
            </a:extLst>
          </p:cNvPr>
          <p:cNvSpPr/>
          <p:nvPr/>
        </p:nvSpPr>
        <p:spPr>
          <a:xfrm>
            <a:off x="3171591" y="4726684"/>
            <a:ext cx="1184223" cy="41972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extLst>
              <a:ext uri="{FF2B5EF4-FFF2-40B4-BE49-F238E27FC236}">
                <a16:creationId xmlns:a16="http://schemas.microsoft.com/office/drawing/2014/main" id="{02ACDC57-633F-1C5A-008F-4D76AE7A74AF}"/>
              </a:ext>
            </a:extLst>
          </p:cNvPr>
          <p:cNvSpPr/>
          <p:nvPr/>
        </p:nvSpPr>
        <p:spPr>
          <a:xfrm>
            <a:off x="7427625" y="4730273"/>
            <a:ext cx="1184223" cy="41972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6700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323850" y="1931470"/>
            <a:ext cx="6375400" cy="2995060"/>
          </a:xfrm>
          <a:prstGeom prst="rect">
            <a:avLst/>
          </a:prstGeom>
        </p:spPr>
        <p:txBody>
          <a:bodyPr vert="horz" lIns="0" tIns="0" rIns="90000" bIns="0" rtlCol="0" anchor="ctr">
            <a:noAutofit/>
          </a:bodyPr>
          <a:lstStyle/>
          <a:p>
            <a:pPr lvl="0"/>
            <a:r>
              <a:rPr lang="en-US" sz="4800" b="1" dirty="0">
                <a:solidFill>
                  <a:schemeClr val="bg1"/>
                </a:solidFill>
              </a:rPr>
              <a:t>Read Section 4 and answer the questions</a:t>
            </a:r>
            <a:endParaRPr lang="en-ZA" sz="4800" dirty="0">
              <a:solidFill>
                <a:schemeClr val="bg1"/>
              </a:solidFill>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24</a:t>
            </a:fld>
            <a:endParaRPr lang="en-GB"/>
          </a:p>
        </p:txBody>
      </p:sp>
      <p:pic>
        <p:nvPicPr>
          <p:cNvPr id="2" name="Graphic 1" descr="Head with gears with solid fill">
            <a:extLst>
              <a:ext uri="{FF2B5EF4-FFF2-40B4-BE49-F238E27FC236}">
                <a16:creationId xmlns:a16="http://schemas.microsoft.com/office/drawing/2014/main" id="{C67F44D8-F409-AA1F-E307-4169E2CCA4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9874" y="1772587"/>
            <a:ext cx="3600000" cy="3600000"/>
          </a:xfrm>
          <a:prstGeom prst="rect">
            <a:avLst/>
          </a:prstGeom>
        </p:spPr>
      </p:pic>
    </p:spTree>
    <p:extLst>
      <p:ext uri="{BB962C8B-B14F-4D97-AF65-F5344CB8AC3E}">
        <p14:creationId xmlns:p14="http://schemas.microsoft.com/office/powerpoint/2010/main" val="36161486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323850" y="182619"/>
            <a:ext cx="6375400" cy="6403835"/>
          </a:xfrm>
          <a:prstGeom prst="rect">
            <a:avLst/>
          </a:prstGeom>
        </p:spPr>
        <p:txBody>
          <a:bodyPr vert="horz" lIns="0" tIns="0" rIns="90000" bIns="0" rtlCol="0" anchor="ctr">
            <a:normAutofit fontScale="92500" lnSpcReduction="10000"/>
          </a:bodyPr>
          <a:lstStyle/>
          <a:p>
            <a:pPr marL="285750" lvl="0" indent="-285750">
              <a:spcBef>
                <a:spcPts val="600"/>
              </a:spcBef>
              <a:spcAft>
                <a:spcPts val="600"/>
              </a:spcAft>
              <a:buFont typeface="Arial" panose="020B0604020202020204" pitchFamily="34" charset="0"/>
              <a:buChar char="•"/>
            </a:pPr>
            <a:r>
              <a:rPr lang="en-US" sz="2800" dirty="0">
                <a:solidFill>
                  <a:schemeClr val="bg1"/>
                </a:solidFill>
              </a:rPr>
              <a:t>An object at rest will remain at rest unless an external force acts on it.</a:t>
            </a:r>
            <a:endParaRPr lang="en-ZA" sz="2800" dirty="0">
              <a:solidFill>
                <a:schemeClr val="bg1"/>
              </a:solidFill>
            </a:endParaRPr>
          </a:p>
          <a:p>
            <a:pPr marL="285750" lvl="0" indent="-285750">
              <a:spcBef>
                <a:spcPts val="600"/>
              </a:spcBef>
              <a:spcAft>
                <a:spcPts val="600"/>
              </a:spcAft>
              <a:buFont typeface="Arial" panose="020B0604020202020204" pitchFamily="34" charset="0"/>
              <a:buChar char="•"/>
            </a:pPr>
            <a:r>
              <a:rPr lang="en-US" sz="2800" dirty="0">
                <a:solidFill>
                  <a:schemeClr val="bg1"/>
                </a:solidFill>
              </a:rPr>
              <a:t>Friction (surface and fluid) works to stop all moving objects.</a:t>
            </a:r>
          </a:p>
          <a:p>
            <a:pPr marL="285750" lvl="0" indent="-285750">
              <a:spcBef>
                <a:spcPts val="600"/>
              </a:spcBef>
              <a:spcAft>
                <a:spcPts val="600"/>
              </a:spcAft>
              <a:buFont typeface="Arial" panose="020B0604020202020204" pitchFamily="34" charset="0"/>
              <a:buChar char="•"/>
            </a:pPr>
            <a:r>
              <a:rPr lang="en-US" sz="2800" dirty="0">
                <a:solidFill>
                  <a:schemeClr val="bg1"/>
                </a:solidFill>
              </a:rPr>
              <a:t>The greater the net force, the greater the acceleration or change in motion.</a:t>
            </a:r>
          </a:p>
          <a:p>
            <a:pPr marL="285750" lvl="0" indent="-285750">
              <a:spcBef>
                <a:spcPts val="600"/>
              </a:spcBef>
              <a:spcAft>
                <a:spcPts val="600"/>
              </a:spcAft>
              <a:buFont typeface="Arial" panose="020B0604020202020204" pitchFamily="34" charset="0"/>
              <a:buChar char="•"/>
            </a:pPr>
            <a:r>
              <a:rPr lang="en-US" sz="2800" dirty="0">
                <a:solidFill>
                  <a:schemeClr val="bg1"/>
                </a:solidFill>
              </a:rPr>
              <a:t>Unless a force greater than or equal to friction is applied an object will slow down.</a:t>
            </a:r>
          </a:p>
          <a:p>
            <a:pPr marL="285750" lvl="0" indent="-285750">
              <a:spcBef>
                <a:spcPts val="600"/>
              </a:spcBef>
              <a:spcAft>
                <a:spcPts val="600"/>
              </a:spcAft>
              <a:buFont typeface="Arial" panose="020B0604020202020204" pitchFamily="34" charset="0"/>
              <a:buChar char="•"/>
            </a:pPr>
            <a:r>
              <a:rPr lang="en-US" sz="2800" dirty="0">
                <a:solidFill>
                  <a:schemeClr val="bg1"/>
                </a:solidFill>
              </a:rPr>
              <a:t>Lighter objects accelerate faster for the same force.</a:t>
            </a:r>
            <a:endParaRPr lang="en-ZA" sz="2800" dirty="0">
              <a:solidFill>
                <a:schemeClr val="bg1"/>
              </a:solidFill>
            </a:endParaRPr>
          </a:p>
          <a:p>
            <a:pPr marL="285750" lvl="0" indent="-285750">
              <a:spcBef>
                <a:spcPts val="600"/>
              </a:spcBef>
              <a:spcAft>
                <a:spcPts val="600"/>
              </a:spcAft>
              <a:buFont typeface="Arial" panose="020B0604020202020204" pitchFamily="34" charset="0"/>
              <a:buChar char="•"/>
            </a:pPr>
            <a:r>
              <a:rPr lang="en-US" sz="2800" dirty="0">
                <a:solidFill>
                  <a:schemeClr val="bg1"/>
                </a:solidFill>
              </a:rPr>
              <a:t>The less friction, the smaller the force needed to accelerate an object.</a:t>
            </a:r>
            <a:endParaRPr lang="en-ZA" sz="2800" dirty="0">
              <a:solidFill>
                <a:schemeClr val="bg1"/>
              </a:solidFill>
            </a:endParaRPr>
          </a:p>
          <a:p>
            <a:pPr marL="285750" lvl="0" indent="-285750">
              <a:spcBef>
                <a:spcPts val="600"/>
              </a:spcBef>
              <a:spcAft>
                <a:spcPts val="600"/>
              </a:spcAft>
              <a:buFont typeface="Arial" panose="020B0604020202020204" pitchFamily="34" charset="0"/>
              <a:buChar char="•"/>
            </a:pPr>
            <a:r>
              <a:rPr lang="en-US" sz="2800" dirty="0">
                <a:solidFill>
                  <a:schemeClr val="bg1"/>
                </a:solidFill>
              </a:rPr>
              <a:t>The less friction, the less kinetic energy lost.</a:t>
            </a:r>
            <a:endParaRPr lang="en-ZA" sz="2800" dirty="0">
              <a:solidFill>
                <a:schemeClr val="bg1"/>
              </a:solidFill>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25</a:t>
            </a:fld>
            <a:endParaRPr lang="en-GB"/>
          </a:p>
        </p:txBody>
      </p:sp>
      <p:sp>
        <p:nvSpPr>
          <p:cNvPr id="8" name="Title 1">
            <a:extLst>
              <a:ext uri="{FF2B5EF4-FFF2-40B4-BE49-F238E27FC236}">
                <a16:creationId xmlns:a16="http://schemas.microsoft.com/office/drawing/2014/main" id="{1E79770B-7759-5C41-9C67-AD6933B6555F}"/>
              </a:ext>
            </a:extLst>
          </p:cNvPr>
          <p:cNvSpPr txBox="1">
            <a:spLocks/>
          </p:cNvSpPr>
          <p:nvPr/>
        </p:nvSpPr>
        <p:spPr>
          <a:xfrm>
            <a:off x="7345846" y="182619"/>
            <a:ext cx="4522304" cy="908101"/>
          </a:xfrm>
          <a:prstGeom prst="rect">
            <a:avLst/>
          </a:prstGeom>
        </p:spPr>
        <p:txBody>
          <a:bodyPr anchor="ctr"/>
          <a:lst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a:lstStyle>
          <a:p>
            <a:pPr algn="ctr"/>
            <a:r>
              <a:rPr lang="en-US" b="1" dirty="0">
                <a:solidFill>
                  <a:schemeClr val="accent1"/>
                </a:solidFill>
              </a:rPr>
              <a:t>Key points</a:t>
            </a:r>
          </a:p>
        </p:txBody>
      </p:sp>
      <p:grpSp>
        <p:nvGrpSpPr>
          <p:cNvPr id="10" name="Group 9">
            <a:extLst>
              <a:ext uri="{FF2B5EF4-FFF2-40B4-BE49-F238E27FC236}">
                <a16:creationId xmlns:a16="http://schemas.microsoft.com/office/drawing/2014/main" id="{9791AEF8-A9C1-1E43-94A3-10ECFAE5E3F4}"/>
              </a:ext>
            </a:extLst>
          </p:cNvPr>
          <p:cNvGrpSpPr/>
          <p:nvPr/>
        </p:nvGrpSpPr>
        <p:grpSpPr>
          <a:xfrm>
            <a:off x="7599648" y="1384206"/>
            <a:ext cx="4089588" cy="4089588"/>
            <a:chOff x="7599648" y="1384206"/>
            <a:chExt cx="4089588" cy="4089588"/>
          </a:xfrm>
        </p:grpSpPr>
        <p:sp>
          <p:nvSpPr>
            <p:cNvPr id="9" name="Oval 8">
              <a:extLst>
                <a:ext uri="{FF2B5EF4-FFF2-40B4-BE49-F238E27FC236}">
                  <a16:creationId xmlns:a16="http://schemas.microsoft.com/office/drawing/2014/main" id="{84ACEEC5-EF09-DE4A-8DAE-AF01257F8133}"/>
                </a:ext>
              </a:extLst>
            </p:cNvPr>
            <p:cNvSpPr/>
            <p:nvPr/>
          </p:nvSpPr>
          <p:spPr>
            <a:xfrm>
              <a:off x="7599648" y="1384206"/>
              <a:ext cx="4089588" cy="40895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Clipboard with solid fill">
              <a:extLst>
                <a:ext uri="{FF2B5EF4-FFF2-40B4-BE49-F238E27FC236}">
                  <a16:creationId xmlns:a16="http://schemas.microsoft.com/office/drawing/2014/main" id="{8FBD4AA0-32FC-7C4B-8813-76D6F6107D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12758" y="2097316"/>
              <a:ext cx="2663367" cy="2663367"/>
            </a:xfrm>
            <a:prstGeom prst="rect">
              <a:avLst/>
            </a:prstGeom>
          </p:spPr>
        </p:pic>
      </p:grpSp>
    </p:spTree>
    <p:extLst>
      <p:ext uri="{BB962C8B-B14F-4D97-AF65-F5344CB8AC3E}">
        <p14:creationId xmlns:p14="http://schemas.microsoft.com/office/powerpoint/2010/main" val="32525798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p:txBody>
          <a:bodyPr/>
          <a:lstStyle/>
          <a:p>
            <a:r>
              <a:rPr lang="en-US" dirty="0"/>
              <a:t>Activity 3: Gather information</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453813" y="6221413"/>
            <a:ext cx="738187" cy="365125"/>
          </a:xfrm>
        </p:spPr>
        <p:txBody>
          <a:bodyPr/>
          <a:lstStyle/>
          <a:p>
            <a:fld id="{14719505-AD43-774F-936C-A3AE71DD4EEA}" type="slidenum">
              <a:rPr lang="en-GB" smtClean="0"/>
              <a:pPr/>
              <a:t>26</a:t>
            </a:fld>
            <a:endParaRPr lang="en-GB" dirty="0"/>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5F9F0F40-9C7A-9441-BE8B-19032CCBE047}"/>
              </a:ext>
            </a:extLst>
          </p:cNvPr>
          <p:cNvGrpSpPr/>
          <p:nvPr/>
        </p:nvGrpSpPr>
        <p:grpSpPr>
          <a:xfrm>
            <a:off x="6095999" y="567482"/>
            <a:ext cx="5525119" cy="5418236"/>
            <a:chOff x="1110940" y="719881"/>
            <a:chExt cx="5525119" cy="5418236"/>
          </a:xfrm>
        </p:grpSpPr>
        <p:grpSp>
          <p:nvGrpSpPr>
            <p:cNvPr id="40" name="Group 39">
              <a:extLst>
                <a:ext uri="{FF2B5EF4-FFF2-40B4-BE49-F238E27FC236}">
                  <a16:creationId xmlns:a16="http://schemas.microsoft.com/office/drawing/2014/main" id="{E9E45939-90F5-CF4A-93BC-8B21E87E3159}"/>
                </a:ext>
              </a:extLst>
            </p:cNvPr>
            <p:cNvGrpSpPr/>
            <p:nvPr/>
          </p:nvGrpSpPr>
          <p:grpSpPr>
            <a:xfrm>
              <a:off x="3242468" y="719881"/>
              <a:ext cx="1262062" cy="1262062"/>
              <a:chOff x="3242468" y="719881"/>
              <a:chExt cx="1262062" cy="1262062"/>
            </a:xfrm>
          </p:grpSpPr>
          <p:sp>
            <p:nvSpPr>
              <p:cNvPr id="68" name="Freeform 67">
                <a:extLst>
                  <a:ext uri="{FF2B5EF4-FFF2-40B4-BE49-F238E27FC236}">
                    <a16:creationId xmlns:a16="http://schemas.microsoft.com/office/drawing/2014/main" id="{6B578DCC-F588-7045-823A-8F5078976E4F}"/>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69" name="Oval 68">
                <a:extLst>
                  <a:ext uri="{FF2B5EF4-FFF2-40B4-BE49-F238E27FC236}">
                    <a16:creationId xmlns:a16="http://schemas.microsoft.com/office/drawing/2014/main" id="{46F42EA5-EDD1-0A45-9F97-EC624B27FD50}"/>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41" name="Group 40">
              <a:extLst>
                <a:ext uri="{FF2B5EF4-FFF2-40B4-BE49-F238E27FC236}">
                  <a16:creationId xmlns:a16="http://schemas.microsoft.com/office/drawing/2014/main" id="{E20EB300-0CAA-EF4D-BD4B-86AEDB0FD7CB}"/>
                </a:ext>
              </a:extLst>
            </p:cNvPr>
            <p:cNvGrpSpPr/>
            <p:nvPr/>
          </p:nvGrpSpPr>
          <p:grpSpPr>
            <a:xfrm>
              <a:off x="4951822" y="1543062"/>
              <a:ext cx="1262062" cy="1262062"/>
              <a:chOff x="4951822" y="1543062"/>
              <a:chExt cx="1262062" cy="1262062"/>
            </a:xfrm>
          </p:grpSpPr>
          <p:sp>
            <p:nvSpPr>
              <p:cNvPr id="66" name="Freeform 65">
                <a:extLst>
                  <a:ext uri="{FF2B5EF4-FFF2-40B4-BE49-F238E27FC236}">
                    <a16:creationId xmlns:a16="http://schemas.microsoft.com/office/drawing/2014/main" id="{4C77ED10-F06F-3C40-BA65-073130FB960D}"/>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67" name="Oval 66">
                <a:extLst>
                  <a:ext uri="{FF2B5EF4-FFF2-40B4-BE49-F238E27FC236}">
                    <a16:creationId xmlns:a16="http://schemas.microsoft.com/office/drawing/2014/main" id="{5FB14226-C63D-634E-BE4F-7965B74A1868}"/>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42" name="Group 41">
              <a:extLst>
                <a:ext uri="{FF2B5EF4-FFF2-40B4-BE49-F238E27FC236}">
                  <a16:creationId xmlns:a16="http://schemas.microsoft.com/office/drawing/2014/main" id="{B337891E-E0FD-444F-AAA6-60E80F42582E}"/>
                </a:ext>
              </a:extLst>
            </p:cNvPr>
            <p:cNvGrpSpPr/>
            <p:nvPr/>
          </p:nvGrpSpPr>
          <p:grpSpPr>
            <a:xfrm>
              <a:off x="5373997" y="3392733"/>
              <a:ext cx="1262062" cy="1262062"/>
              <a:chOff x="5373997" y="3392733"/>
              <a:chExt cx="1262062" cy="1262062"/>
            </a:xfrm>
          </p:grpSpPr>
          <p:sp>
            <p:nvSpPr>
              <p:cNvPr id="64" name="Freeform 63">
                <a:extLst>
                  <a:ext uri="{FF2B5EF4-FFF2-40B4-BE49-F238E27FC236}">
                    <a16:creationId xmlns:a16="http://schemas.microsoft.com/office/drawing/2014/main" id="{D5FFEB1C-427E-804D-A174-F5860A476D2C}"/>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65" name="Oval 64">
                <a:extLst>
                  <a:ext uri="{FF2B5EF4-FFF2-40B4-BE49-F238E27FC236}">
                    <a16:creationId xmlns:a16="http://schemas.microsoft.com/office/drawing/2014/main" id="{DB644705-CE5C-4644-AF68-250B21CEB285}"/>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43" name="Group 42">
              <a:extLst>
                <a:ext uri="{FF2B5EF4-FFF2-40B4-BE49-F238E27FC236}">
                  <a16:creationId xmlns:a16="http://schemas.microsoft.com/office/drawing/2014/main" id="{249AE150-1DAC-CB43-A58B-CF2E11C99C5F}"/>
                </a:ext>
              </a:extLst>
            </p:cNvPr>
            <p:cNvGrpSpPr/>
            <p:nvPr/>
          </p:nvGrpSpPr>
          <p:grpSpPr>
            <a:xfrm>
              <a:off x="4191088" y="4876055"/>
              <a:ext cx="1262062" cy="1262062"/>
              <a:chOff x="4191088" y="4876055"/>
              <a:chExt cx="1262062" cy="1262062"/>
            </a:xfrm>
          </p:grpSpPr>
          <p:sp>
            <p:nvSpPr>
              <p:cNvPr id="62" name="Freeform 61">
                <a:extLst>
                  <a:ext uri="{FF2B5EF4-FFF2-40B4-BE49-F238E27FC236}">
                    <a16:creationId xmlns:a16="http://schemas.microsoft.com/office/drawing/2014/main" id="{7938D930-F572-8847-A1F3-7B57DD6D07F0}"/>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63" name="Oval 62">
                <a:extLst>
                  <a:ext uri="{FF2B5EF4-FFF2-40B4-BE49-F238E27FC236}">
                    <a16:creationId xmlns:a16="http://schemas.microsoft.com/office/drawing/2014/main" id="{71627908-1A46-E44E-A8D9-8D2F2190298E}"/>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44" name="Group 43">
              <a:extLst>
                <a:ext uri="{FF2B5EF4-FFF2-40B4-BE49-F238E27FC236}">
                  <a16:creationId xmlns:a16="http://schemas.microsoft.com/office/drawing/2014/main" id="{47388920-5C86-8B47-AB01-48B067608AD2}"/>
                </a:ext>
              </a:extLst>
            </p:cNvPr>
            <p:cNvGrpSpPr/>
            <p:nvPr/>
          </p:nvGrpSpPr>
          <p:grpSpPr>
            <a:xfrm>
              <a:off x="2293849" y="4867478"/>
              <a:ext cx="1262062" cy="1270639"/>
              <a:chOff x="2293849" y="4867478"/>
              <a:chExt cx="1262062" cy="1270639"/>
            </a:xfrm>
          </p:grpSpPr>
          <p:sp>
            <p:nvSpPr>
              <p:cNvPr id="60" name="Freeform 59">
                <a:extLst>
                  <a:ext uri="{FF2B5EF4-FFF2-40B4-BE49-F238E27FC236}">
                    <a16:creationId xmlns:a16="http://schemas.microsoft.com/office/drawing/2014/main" id="{434629ED-48DE-754C-A27C-CD579718CA9B}"/>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61" name="Oval 60">
                <a:extLst>
                  <a:ext uri="{FF2B5EF4-FFF2-40B4-BE49-F238E27FC236}">
                    <a16:creationId xmlns:a16="http://schemas.microsoft.com/office/drawing/2014/main" id="{B7717910-2AC9-E34E-AD53-B4E3D21AA226}"/>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45" name="Group 44">
              <a:extLst>
                <a:ext uri="{FF2B5EF4-FFF2-40B4-BE49-F238E27FC236}">
                  <a16:creationId xmlns:a16="http://schemas.microsoft.com/office/drawing/2014/main" id="{8C14C426-B8A8-384B-AD2D-6A3F953D4DDB}"/>
                </a:ext>
              </a:extLst>
            </p:cNvPr>
            <p:cNvGrpSpPr/>
            <p:nvPr/>
          </p:nvGrpSpPr>
          <p:grpSpPr>
            <a:xfrm>
              <a:off x="1110940" y="3392733"/>
              <a:ext cx="1262062" cy="1262062"/>
              <a:chOff x="1110940" y="3392733"/>
              <a:chExt cx="1262062" cy="1262062"/>
            </a:xfrm>
          </p:grpSpPr>
          <p:sp>
            <p:nvSpPr>
              <p:cNvPr id="58" name="Freeform 57">
                <a:extLst>
                  <a:ext uri="{FF2B5EF4-FFF2-40B4-BE49-F238E27FC236}">
                    <a16:creationId xmlns:a16="http://schemas.microsoft.com/office/drawing/2014/main" id="{0A7BF5F5-B6E7-FC4F-B88D-E01F84B5A628}"/>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59" name="Oval 58">
                <a:extLst>
                  <a:ext uri="{FF2B5EF4-FFF2-40B4-BE49-F238E27FC236}">
                    <a16:creationId xmlns:a16="http://schemas.microsoft.com/office/drawing/2014/main" id="{436922FD-2C77-8F4B-881D-3802AB994BB8}"/>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46" name="Group 45">
              <a:extLst>
                <a:ext uri="{FF2B5EF4-FFF2-40B4-BE49-F238E27FC236}">
                  <a16:creationId xmlns:a16="http://schemas.microsoft.com/office/drawing/2014/main" id="{D5B1D2EE-5913-3941-ACAE-CB43FD4F1E3A}"/>
                </a:ext>
              </a:extLst>
            </p:cNvPr>
            <p:cNvGrpSpPr/>
            <p:nvPr/>
          </p:nvGrpSpPr>
          <p:grpSpPr>
            <a:xfrm>
              <a:off x="1533115" y="1543062"/>
              <a:ext cx="1262062" cy="1262062"/>
              <a:chOff x="1533115" y="1543062"/>
              <a:chExt cx="1262062" cy="1262062"/>
            </a:xfrm>
          </p:grpSpPr>
          <p:sp>
            <p:nvSpPr>
              <p:cNvPr id="56" name="Freeform 55">
                <a:extLst>
                  <a:ext uri="{FF2B5EF4-FFF2-40B4-BE49-F238E27FC236}">
                    <a16:creationId xmlns:a16="http://schemas.microsoft.com/office/drawing/2014/main" id="{7651A123-450A-EE49-A3F7-CBEB5FDFDF02}"/>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57" name="Oval 56">
                <a:extLst>
                  <a:ext uri="{FF2B5EF4-FFF2-40B4-BE49-F238E27FC236}">
                    <a16:creationId xmlns:a16="http://schemas.microsoft.com/office/drawing/2014/main" id="{1BF6C3D7-DB30-8F48-91AD-3CABC810F403}"/>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47" name="Picture 46" descr="Diagram&#10;&#10;Description automatically generated">
              <a:extLst>
                <a:ext uri="{FF2B5EF4-FFF2-40B4-BE49-F238E27FC236}">
                  <a16:creationId xmlns:a16="http://schemas.microsoft.com/office/drawing/2014/main" id="{D7D45315-AF7D-E843-A4D6-D2D681EDEA2B}"/>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48" name="Picture 47" descr="Diagram&#10;&#10;Description automatically generated">
              <a:extLst>
                <a:ext uri="{FF2B5EF4-FFF2-40B4-BE49-F238E27FC236}">
                  <a16:creationId xmlns:a16="http://schemas.microsoft.com/office/drawing/2014/main" id="{AA848C4B-763C-BF4B-AD54-1E24A0878A08}"/>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49" name="Picture 48" descr="Diagram&#10;&#10;Description automatically generated">
              <a:extLst>
                <a:ext uri="{FF2B5EF4-FFF2-40B4-BE49-F238E27FC236}">
                  <a16:creationId xmlns:a16="http://schemas.microsoft.com/office/drawing/2014/main" id="{E376BCF9-11EA-624A-BA61-1C9D9F65DE39}"/>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50" name="Picture 49" descr="Diagram&#10;&#10;Description automatically generated">
              <a:extLst>
                <a:ext uri="{FF2B5EF4-FFF2-40B4-BE49-F238E27FC236}">
                  <a16:creationId xmlns:a16="http://schemas.microsoft.com/office/drawing/2014/main" id="{A7FBE24A-49AA-F949-BBEE-88D6E980B9C4}"/>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51" name="Picture 50" descr="Diagram&#10;&#10;Description automatically generated">
              <a:extLst>
                <a:ext uri="{FF2B5EF4-FFF2-40B4-BE49-F238E27FC236}">
                  <a16:creationId xmlns:a16="http://schemas.microsoft.com/office/drawing/2014/main" id="{AA384D55-37C2-D34A-B9CA-BC975CEEFD0E}"/>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52" name="Picture 51" descr="Diagram&#10;&#10;Description automatically generated">
              <a:extLst>
                <a:ext uri="{FF2B5EF4-FFF2-40B4-BE49-F238E27FC236}">
                  <a16:creationId xmlns:a16="http://schemas.microsoft.com/office/drawing/2014/main" id="{D3B9C40C-C3D2-9847-BE69-152C44A0A99F}"/>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53" name="Group 52">
              <a:extLst>
                <a:ext uri="{FF2B5EF4-FFF2-40B4-BE49-F238E27FC236}">
                  <a16:creationId xmlns:a16="http://schemas.microsoft.com/office/drawing/2014/main" id="{430E2B29-21DE-F740-9B38-E3105C33C91E}"/>
                </a:ext>
              </a:extLst>
            </p:cNvPr>
            <p:cNvGrpSpPr/>
            <p:nvPr/>
          </p:nvGrpSpPr>
          <p:grpSpPr>
            <a:xfrm>
              <a:off x="4840882" y="1383165"/>
              <a:ext cx="1512000" cy="1512000"/>
              <a:chOff x="10177236" y="429813"/>
              <a:chExt cx="1512000" cy="1512000"/>
            </a:xfrm>
          </p:grpSpPr>
          <p:sp>
            <p:nvSpPr>
              <p:cNvPr id="54" name="Freeform 53">
                <a:extLst>
                  <a:ext uri="{FF2B5EF4-FFF2-40B4-BE49-F238E27FC236}">
                    <a16:creationId xmlns:a16="http://schemas.microsoft.com/office/drawing/2014/main" id="{64B21B69-1A7D-C84F-8EE1-83A33BAA1101}"/>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Gather information</a:t>
                </a:r>
              </a:p>
            </p:txBody>
          </p:sp>
          <p:sp>
            <p:nvSpPr>
              <p:cNvPr id="55" name="Oval 54">
                <a:extLst>
                  <a:ext uri="{FF2B5EF4-FFF2-40B4-BE49-F238E27FC236}">
                    <a16:creationId xmlns:a16="http://schemas.microsoft.com/office/drawing/2014/main" id="{30638A0A-EFA9-984E-A8BA-ADAAFF4BF343}"/>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spTree>
    <p:extLst>
      <p:ext uri="{BB962C8B-B14F-4D97-AF65-F5344CB8AC3E}">
        <p14:creationId xmlns:p14="http://schemas.microsoft.com/office/powerpoint/2010/main" val="14426330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Safety awareness to prevent later injuries to others - MSU Extension">
            <a:extLst>
              <a:ext uri="{FF2B5EF4-FFF2-40B4-BE49-F238E27FC236}">
                <a16:creationId xmlns:a16="http://schemas.microsoft.com/office/drawing/2014/main" id="{52011AC3-2497-FE88-357D-5AC806658F9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916737" y="0"/>
            <a:ext cx="527526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51574090-A6A5-F20D-6B08-A55259E48542}"/>
              </a:ext>
            </a:extLst>
          </p:cNvPr>
          <p:cNvSpPr>
            <a:spLocks noGrp="1"/>
          </p:cNvSpPr>
          <p:nvPr>
            <p:ph type="body" sz="quarter" idx="13"/>
          </p:nvPr>
        </p:nvSpPr>
        <p:spPr>
          <a:xfrm>
            <a:off x="685800" y="1828800"/>
            <a:ext cx="6419538" cy="747568"/>
          </a:xfrm>
        </p:spPr>
        <p:txBody>
          <a:bodyPr/>
          <a:lstStyle/>
          <a:p>
            <a:r>
              <a:rPr lang="en-US" dirty="0"/>
              <a:t>Mousetrap safety tips</a:t>
            </a:r>
          </a:p>
          <a:p>
            <a:pPr marL="800100" lvl="1" indent="-342900">
              <a:spcBef>
                <a:spcPts val="600"/>
              </a:spcBef>
              <a:buClr>
                <a:schemeClr val="bg1"/>
              </a:buClr>
              <a:buFont typeface="+mj-lt"/>
              <a:buAutoNum type="arabicPeriod"/>
              <a:tabLst>
                <a:tab pos="228600" algn="l"/>
                <a:tab pos="457200" algn="l"/>
              </a:tabLst>
            </a:pPr>
            <a:r>
              <a:rPr lang="en-US"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leave the trap set</a:t>
            </a:r>
            <a:endParaRPr lang="en-ZA"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Clr>
                <a:schemeClr val="bg1"/>
              </a:buClr>
              <a:buFont typeface="+mj-lt"/>
              <a:buAutoNum type="arabicPeriod"/>
              <a:tabLst>
                <a:tab pos="228600" algn="l"/>
                <a:tab pos="457200" algn="l"/>
              </a:tabLst>
            </a:pPr>
            <a:r>
              <a:rPr lang="en-US"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trigger the trap while holding it. Always lay it on a surface.</a:t>
            </a:r>
            <a:endParaRPr lang="en-ZA"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spcAft>
                <a:spcPts val="600"/>
              </a:spcAft>
              <a:buClr>
                <a:schemeClr val="bg1"/>
              </a:buClr>
              <a:buFont typeface="+mj-lt"/>
              <a:buAutoNum type="arabicPeriod"/>
              <a:tabLst>
                <a:tab pos="228600" algn="l"/>
                <a:tab pos="457200" algn="l"/>
              </a:tabLst>
            </a:pPr>
            <a:r>
              <a:rPr lang="en-US"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Never trigger the trap with your finger. Always use a pen, pencil or other object.</a:t>
            </a:r>
            <a:endParaRPr lang="en-ZA" sz="28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C555A717-ABC1-2791-CBA0-E801D32F9B4E}"/>
              </a:ext>
            </a:extLst>
          </p:cNvPr>
          <p:cNvSpPr>
            <a:spLocks noGrp="1"/>
          </p:cNvSpPr>
          <p:nvPr>
            <p:ph type="sldNum" sz="quarter" idx="4"/>
          </p:nvPr>
        </p:nvSpPr>
        <p:spPr/>
        <p:txBody>
          <a:bodyPr/>
          <a:lstStyle/>
          <a:p>
            <a:fld id="{14719505-AD43-774F-936C-A3AE71DD4EEA}" type="slidenum">
              <a:rPr lang="en-GB" smtClean="0"/>
              <a:pPr/>
              <a:t>27</a:t>
            </a:fld>
            <a:endParaRPr lang="en-GB" dirty="0"/>
          </a:p>
        </p:txBody>
      </p:sp>
    </p:spTree>
    <p:extLst>
      <p:ext uri="{BB962C8B-B14F-4D97-AF65-F5344CB8AC3E}">
        <p14:creationId xmlns:p14="http://schemas.microsoft.com/office/powerpoint/2010/main" val="23739503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B4C83F3-E581-7521-8404-52CD9254BDAD}"/>
              </a:ext>
            </a:extLst>
          </p:cNvPr>
          <p:cNvSpPr>
            <a:spLocks noGrp="1"/>
          </p:cNvSpPr>
          <p:nvPr>
            <p:ph type="sldNum" sz="quarter" idx="4"/>
          </p:nvPr>
        </p:nvSpPr>
        <p:spPr/>
        <p:txBody>
          <a:bodyPr/>
          <a:lstStyle/>
          <a:p>
            <a:fld id="{14719505-AD43-774F-936C-A3AE71DD4EEA}" type="slidenum">
              <a:rPr lang="en-GB" smtClean="0"/>
              <a:pPr/>
              <a:t>28</a:t>
            </a:fld>
            <a:endParaRPr lang="en-GB" dirty="0"/>
          </a:p>
        </p:txBody>
      </p:sp>
      <p:pic>
        <p:nvPicPr>
          <p:cNvPr id="3" name="Online Media 2" descr="The mighty mathematics of the lever - Andy Peterson and Zack Patterson">
            <a:hlinkClick r:id="" action="ppaction://media"/>
            <a:extLst>
              <a:ext uri="{FF2B5EF4-FFF2-40B4-BE49-F238E27FC236}">
                <a16:creationId xmlns:a16="http://schemas.microsoft.com/office/drawing/2014/main" id="{BF7A85EC-0019-BFA4-4032-E36947098655}"/>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642024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A1E1C0-25C6-5E23-9A49-B34A5845EE26}"/>
              </a:ext>
            </a:extLst>
          </p:cNvPr>
          <p:cNvSpPr>
            <a:spLocks noGrp="1"/>
          </p:cNvSpPr>
          <p:nvPr>
            <p:ph type="sldNum" sz="quarter" idx="4"/>
          </p:nvPr>
        </p:nvSpPr>
        <p:spPr/>
        <p:txBody>
          <a:bodyPr/>
          <a:lstStyle/>
          <a:p>
            <a:fld id="{14719505-AD43-774F-936C-A3AE71DD4EEA}" type="slidenum">
              <a:rPr lang="en-GB" smtClean="0"/>
              <a:pPr/>
              <a:t>29</a:t>
            </a:fld>
            <a:endParaRPr lang="en-GB" dirty="0"/>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DD9CC31C-E197-4241-C5BA-3E24E1844566}"/>
                  </a:ext>
                </a:extLst>
              </p:cNvPr>
              <p:cNvSpPr txBox="1"/>
              <p:nvPr/>
            </p:nvSpPr>
            <p:spPr>
              <a:xfrm>
                <a:off x="3045502" y="2633484"/>
                <a:ext cx="6100996" cy="132343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8000" i="1" smtClean="0">
                          <a:latin typeface="Cambria Math" panose="02040503050406030204" pitchFamily="18" charset="0"/>
                        </a:rPr>
                        <m:t>𝑊</m:t>
                      </m:r>
                      <m:r>
                        <a:rPr lang="en-US" sz="8000" i="0">
                          <a:latin typeface="Cambria Math" panose="02040503050406030204" pitchFamily="18" charset="0"/>
                        </a:rPr>
                        <m:t>=</m:t>
                      </m:r>
                      <m:r>
                        <a:rPr lang="en-US" sz="8000" b="0" i="1" smtClean="0">
                          <a:latin typeface="Cambria Math" panose="02040503050406030204" pitchFamily="18" charset="0"/>
                        </a:rPr>
                        <m:t>𝐹</m:t>
                      </m:r>
                      <m:r>
                        <a:rPr lang="en-US" sz="8000" i="0">
                          <a:latin typeface="Cambria Math" panose="02040503050406030204" pitchFamily="18" charset="0"/>
                        </a:rPr>
                        <m:t>×</m:t>
                      </m:r>
                      <m:r>
                        <a:rPr lang="en-US" sz="8000" i="1">
                          <a:latin typeface="Cambria Math" panose="02040503050406030204" pitchFamily="18" charset="0"/>
                        </a:rPr>
                        <m:t>𝑑</m:t>
                      </m:r>
                    </m:oMath>
                  </m:oMathPara>
                </a14:m>
                <a:endParaRPr lang="en-US" dirty="0"/>
              </a:p>
            </p:txBody>
          </p:sp>
        </mc:Choice>
        <mc:Fallback xmlns="">
          <p:sp>
            <p:nvSpPr>
              <p:cNvPr id="4" name="TextBox 3">
                <a:extLst>
                  <a:ext uri="{FF2B5EF4-FFF2-40B4-BE49-F238E27FC236}">
                    <a16:creationId xmlns:a16="http://schemas.microsoft.com/office/drawing/2014/main" id="{DD9CC31C-E197-4241-C5BA-3E24E1844566}"/>
                  </a:ext>
                </a:extLst>
              </p:cNvPr>
              <p:cNvSpPr txBox="1">
                <a:spLocks noRot="1" noChangeAspect="1" noMove="1" noResize="1" noEditPoints="1" noAdjustHandles="1" noChangeArrowheads="1" noChangeShapeType="1" noTextEdit="1"/>
              </p:cNvSpPr>
              <p:nvPr/>
            </p:nvSpPr>
            <p:spPr>
              <a:xfrm>
                <a:off x="3045502" y="2633484"/>
                <a:ext cx="6100996" cy="1323439"/>
              </a:xfrm>
              <a:prstGeom prst="rect">
                <a:avLst/>
              </a:prstGeom>
              <a:blipFill>
                <a:blip r:embed="rId3"/>
                <a:stretch>
                  <a:fillRect b="-6667"/>
                </a:stretch>
              </a:blipFill>
            </p:spPr>
            <p:txBody>
              <a:bodyPr/>
              <a:lstStyle/>
              <a:p>
                <a:r>
                  <a:rPr lang="en-US">
                    <a:noFill/>
                  </a:rPr>
                  <a:t> </a:t>
                </a:r>
              </a:p>
            </p:txBody>
          </p:sp>
        </mc:Fallback>
      </mc:AlternateContent>
      <p:sp>
        <p:nvSpPr>
          <p:cNvPr id="5" name="Up Arrow 4">
            <a:extLst>
              <a:ext uri="{FF2B5EF4-FFF2-40B4-BE49-F238E27FC236}">
                <a16:creationId xmlns:a16="http://schemas.microsoft.com/office/drawing/2014/main" id="{3370BF4C-A7F3-F8AB-2E52-710E4D46AD84}"/>
              </a:ext>
            </a:extLst>
          </p:cNvPr>
          <p:cNvSpPr/>
          <p:nvPr/>
        </p:nvSpPr>
        <p:spPr>
          <a:xfrm>
            <a:off x="7704945" y="564841"/>
            <a:ext cx="689547" cy="2068643"/>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Up Arrow 5">
            <a:extLst>
              <a:ext uri="{FF2B5EF4-FFF2-40B4-BE49-F238E27FC236}">
                <a16:creationId xmlns:a16="http://schemas.microsoft.com/office/drawing/2014/main" id="{E5867282-5BB4-A8C3-2775-18F924645BB0}"/>
              </a:ext>
            </a:extLst>
          </p:cNvPr>
          <p:cNvSpPr/>
          <p:nvPr/>
        </p:nvSpPr>
        <p:spPr>
          <a:xfrm rot="10800000">
            <a:off x="6096000" y="3956923"/>
            <a:ext cx="689547" cy="2068643"/>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5312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F5A7DA-FCAD-AC26-41D5-0396E79D3057}"/>
              </a:ext>
            </a:extLst>
          </p:cNvPr>
          <p:cNvSpPr>
            <a:spLocks noGrp="1"/>
          </p:cNvSpPr>
          <p:nvPr>
            <p:ph type="body" sz="quarter" idx="13"/>
          </p:nvPr>
        </p:nvSpPr>
        <p:spPr/>
        <p:txBody>
          <a:bodyPr/>
          <a:lstStyle/>
          <a:p>
            <a:r>
              <a:rPr lang="en-US" dirty="0"/>
              <a:t>What is a battery?</a:t>
            </a:r>
          </a:p>
        </p:txBody>
      </p:sp>
      <p:sp>
        <p:nvSpPr>
          <p:cNvPr id="3" name="Slide Number Placeholder 2">
            <a:extLst>
              <a:ext uri="{FF2B5EF4-FFF2-40B4-BE49-F238E27FC236}">
                <a16:creationId xmlns:a16="http://schemas.microsoft.com/office/drawing/2014/main" id="{7D4A0416-BD1B-6F80-9059-55BF93DEB6A2}"/>
              </a:ext>
            </a:extLst>
          </p:cNvPr>
          <p:cNvSpPr>
            <a:spLocks noGrp="1"/>
          </p:cNvSpPr>
          <p:nvPr>
            <p:ph type="sldNum" sz="quarter" idx="4"/>
          </p:nvPr>
        </p:nvSpPr>
        <p:spPr/>
        <p:txBody>
          <a:bodyPr/>
          <a:lstStyle/>
          <a:p>
            <a:fld id="{14719505-AD43-774F-936C-A3AE71DD4EEA}" type="slidenum">
              <a:rPr lang="en-GB" smtClean="0"/>
              <a:pPr/>
              <a:t>3</a:t>
            </a:fld>
            <a:endParaRPr lang="en-GB" dirty="0"/>
          </a:p>
        </p:txBody>
      </p:sp>
      <p:pic>
        <p:nvPicPr>
          <p:cNvPr id="1026" name="Picture 2" descr="Introduction to batteries and their types">
            <a:extLst>
              <a:ext uri="{FF2B5EF4-FFF2-40B4-BE49-F238E27FC236}">
                <a16:creationId xmlns:a16="http://schemas.microsoft.com/office/drawing/2014/main" id="{4CA4AA65-2995-5D65-754E-FED8B70F04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759200" y="3222620"/>
            <a:ext cx="7560674" cy="2802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71726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E5CF962-46C8-44D2-F3B7-9C13729FE567}"/>
              </a:ext>
            </a:extLst>
          </p:cNvPr>
          <p:cNvSpPr>
            <a:spLocks noGrp="1"/>
          </p:cNvSpPr>
          <p:nvPr>
            <p:ph type="sldNum" sz="quarter" idx="4"/>
          </p:nvPr>
        </p:nvSpPr>
        <p:spPr/>
        <p:txBody>
          <a:bodyPr/>
          <a:lstStyle/>
          <a:p>
            <a:fld id="{14719505-AD43-774F-936C-A3AE71DD4EEA}" type="slidenum">
              <a:rPr lang="en-GB" smtClean="0"/>
              <a:pPr/>
              <a:t>30</a:t>
            </a:fld>
            <a:endParaRPr lang="en-GB" dirty="0"/>
          </a:p>
        </p:txBody>
      </p:sp>
      <p:grpSp>
        <p:nvGrpSpPr>
          <p:cNvPr id="18" name="Group 17">
            <a:extLst>
              <a:ext uri="{FF2B5EF4-FFF2-40B4-BE49-F238E27FC236}">
                <a16:creationId xmlns:a16="http://schemas.microsoft.com/office/drawing/2014/main" id="{F773ADB4-D180-D127-11B4-19AC543CB6D2}"/>
              </a:ext>
            </a:extLst>
          </p:cNvPr>
          <p:cNvGrpSpPr/>
          <p:nvPr/>
        </p:nvGrpSpPr>
        <p:grpSpPr>
          <a:xfrm>
            <a:off x="573314" y="1155340"/>
            <a:ext cx="11045371" cy="2385744"/>
            <a:chOff x="573315" y="1972171"/>
            <a:chExt cx="11045371" cy="2385744"/>
          </a:xfrm>
        </p:grpSpPr>
        <p:sp>
          <p:nvSpPr>
            <p:cNvPr id="4" name="Triangle 3">
              <a:extLst>
                <a:ext uri="{FF2B5EF4-FFF2-40B4-BE49-F238E27FC236}">
                  <a16:creationId xmlns:a16="http://schemas.microsoft.com/office/drawing/2014/main" id="{D1FF4ED1-BF12-E2F0-7E10-A8747BA64AF0}"/>
                </a:ext>
              </a:extLst>
            </p:cNvPr>
            <p:cNvSpPr/>
            <p:nvPr/>
          </p:nvSpPr>
          <p:spPr>
            <a:xfrm>
              <a:off x="5660571" y="3429000"/>
              <a:ext cx="870858" cy="92891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044652E7-1C4F-4CF0-DB41-9B62093C2099}"/>
                </a:ext>
              </a:extLst>
            </p:cNvPr>
            <p:cNvCxnSpPr>
              <a:cxnSpLocks/>
            </p:cNvCxnSpPr>
            <p:nvPr/>
          </p:nvCxnSpPr>
          <p:spPr>
            <a:xfrm>
              <a:off x="573315" y="3429000"/>
              <a:ext cx="1104537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AED831D5-5E7C-A97C-0119-1BFE7525E5CF}"/>
                </a:ext>
              </a:extLst>
            </p:cNvPr>
            <p:cNvSpPr/>
            <p:nvPr/>
          </p:nvSpPr>
          <p:spPr>
            <a:xfrm>
              <a:off x="2856000" y="1972171"/>
              <a:ext cx="1440000" cy="144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10 kg</a:t>
              </a:r>
            </a:p>
          </p:txBody>
        </p:sp>
        <p:sp>
          <p:nvSpPr>
            <p:cNvPr id="10" name="Rectangle 9">
              <a:extLst>
                <a:ext uri="{FF2B5EF4-FFF2-40B4-BE49-F238E27FC236}">
                  <a16:creationId xmlns:a16="http://schemas.microsoft.com/office/drawing/2014/main" id="{39798F80-9DFF-F070-2B66-A5E33FAB8579}"/>
                </a:ext>
              </a:extLst>
            </p:cNvPr>
            <p:cNvSpPr/>
            <p:nvPr/>
          </p:nvSpPr>
          <p:spPr>
            <a:xfrm>
              <a:off x="10776000" y="2692171"/>
              <a:ext cx="720000" cy="72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5 kg</a:t>
              </a:r>
            </a:p>
          </p:txBody>
        </p:sp>
        <p:cxnSp>
          <p:nvCxnSpPr>
            <p:cNvPr id="12" name="Straight Arrow Connector 11">
              <a:extLst>
                <a:ext uri="{FF2B5EF4-FFF2-40B4-BE49-F238E27FC236}">
                  <a16:creationId xmlns:a16="http://schemas.microsoft.com/office/drawing/2014/main" id="{B1AD2EBE-A998-A0BF-A7C9-B6A15788A39F}"/>
                </a:ext>
              </a:extLst>
            </p:cNvPr>
            <p:cNvCxnSpPr/>
            <p:nvPr/>
          </p:nvCxnSpPr>
          <p:spPr>
            <a:xfrm flipH="1">
              <a:off x="3576000" y="3701143"/>
              <a:ext cx="2520000" cy="0"/>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E32D2F0B-3859-8172-93FB-934CB37F8122}"/>
                </a:ext>
              </a:extLst>
            </p:cNvPr>
            <p:cNvCxnSpPr>
              <a:cxnSpLocks/>
            </p:cNvCxnSpPr>
            <p:nvPr/>
          </p:nvCxnSpPr>
          <p:spPr>
            <a:xfrm>
              <a:off x="6096000" y="3701143"/>
              <a:ext cx="5040000" cy="0"/>
            </a:xfrm>
            <a:prstGeom prst="straightConnector1">
              <a:avLst/>
            </a:prstGeom>
            <a:ln w="28575">
              <a:solidFill>
                <a:schemeClr val="accent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742CA44-5223-E480-2977-8A532B0A27E7}"/>
                </a:ext>
              </a:extLst>
            </p:cNvPr>
            <p:cNvSpPr txBox="1"/>
            <p:nvPr/>
          </p:nvSpPr>
          <p:spPr>
            <a:xfrm>
              <a:off x="4561726" y="3788620"/>
              <a:ext cx="668773" cy="461665"/>
            </a:xfrm>
            <a:prstGeom prst="rect">
              <a:avLst/>
            </a:prstGeom>
            <a:noFill/>
          </p:spPr>
          <p:txBody>
            <a:bodyPr wrap="none" rtlCol="0">
              <a:spAutoFit/>
            </a:bodyPr>
            <a:lstStyle/>
            <a:p>
              <a:pPr algn="l">
                <a:spcBef>
                  <a:spcPts val="1200"/>
                </a:spcBef>
              </a:pPr>
              <a:r>
                <a:rPr lang="en-US" sz="2400" dirty="0"/>
                <a:t>7 m</a:t>
              </a:r>
            </a:p>
          </p:txBody>
        </p:sp>
        <p:sp>
          <p:nvSpPr>
            <p:cNvPr id="15" name="TextBox 14">
              <a:extLst>
                <a:ext uri="{FF2B5EF4-FFF2-40B4-BE49-F238E27FC236}">
                  <a16:creationId xmlns:a16="http://schemas.microsoft.com/office/drawing/2014/main" id="{BCA212B7-885D-5B0C-3C97-A4531836357B}"/>
                </a:ext>
              </a:extLst>
            </p:cNvPr>
            <p:cNvSpPr txBox="1"/>
            <p:nvPr/>
          </p:nvSpPr>
          <p:spPr>
            <a:xfrm>
              <a:off x="8341726" y="3788620"/>
              <a:ext cx="832279" cy="461665"/>
            </a:xfrm>
            <a:prstGeom prst="rect">
              <a:avLst/>
            </a:prstGeom>
            <a:noFill/>
          </p:spPr>
          <p:txBody>
            <a:bodyPr wrap="none" rtlCol="0">
              <a:spAutoFit/>
            </a:bodyPr>
            <a:lstStyle/>
            <a:p>
              <a:pPr algn="l">
                <a:spcBef>
                  <a:spcPts val="1200"/>
                </a:spcBef>
              </a:pPr>
              <a:r>
                <a:rPr lang="en-US" sz="2400" dirty="0"/>
                <a:t>14 m</a:t>
              </a:r>
            </a:p>
          </p:txBody>
        </p:sp>
      </p:gr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C711D0B2-56F8-6CA9-E3C5-989914F32805}"/>
                  </a:ext>
                </a:extLst>
              </p:cNvPr>
              <p:cNvSpPr txBox="1"/>
              <p:nvPr/>
            </p:nvSpPr>
            <p:spPr>
              <a:xfrm>
                <a:off x="2710755" y="5056329"/>
                <a:ext cx="3415550" cy="830997"/>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𝑊</m:t>
                      </m:r>
                      <m:r>
                        <a:rPr lang="en-US" sz="2400" b="0" i="1" smtClean="0">
                          <a:latin typeface="Cambria Math" panose="02040503050406030204" pitchFamily="18" charset="0"/>
                        </a:rPr>
                        <m:t>=</m:t>
                      </m:r>
                      <m:r>
                        <a:rPr lang="en-US" sz="2400" b="0" i="1" smtClean="0">
                          <a:latin typeface="Cambria Math" panose="02040503050406030204" pitchFamily="18" charset="0"/>
                        </a:rPr>
                        <m:t>𝑓</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𝑑</m:t>
                      </m:r>
                    </m:oMath>
                  </m:oMathPara>
                </a14:m>
                <a:endParaRPr lang="en-US" sz="2400" b="0" i="1" dirty="0">
                  <a:ea typeface="Cambria Math" panose="02040503050406030204" pitchFamily="18" charset="0"/>
                </a:endParaRPr>
              </a:p>
              <a:p>
                <a:pPr algn="l">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latin typeface="Cambria Math" panose="02040503050406030204" pitchFamily="18" charset="0"/>
                        </a:rPr>
                        <m:t>W</m:t>
                      </m:r>
                      <m:r>
                        <a:rPr lang="en-US" sz="2400" b="0" i="0" smtClean="0">
                          <a:latin typeface="Cambria Math" panose="02040503050406030204" pitchFamily="18" charset="0"/>
                        </a:rPr>
                        <m:t>=98 </m:t>
                      </m:r>
                      <m:r>
                        <m:rPr>
                          <m:sty m:val="p"/>
                        </m:rPr>
                        <a:rPr lang="en-US" sz="2400" b="0" i="0" smtClean="0">
                          <a:latin typeface="Cambria Math" panose="02040503050406030204" pitchFamily="18" charset="0"/>
                        </a:rPr>
                        <m:t>N</m:t>
                      </m:r>
                      <m:r>
                        <a:rPr lang="en-US" sz="2400" b="0" i="0" smtClean="0">
                          <a:latin typeface="Cambria Math" panose="02040503050406030204" pitchFamily="18" charset="0"/>
                          <a:ea typeface="Cambria Math" panose="02040503050406030204" pitchFamily="18" charset="0"/>
                        </a:rPr>
                        <m:t>×7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=686 </m:t>
                      </m:r>
                      <m:r>
                        <m:rPr>
                          <m:sty m:val="p"/>
                        </m:rPr>
                        <a:rPr lang="en-US" sz="2400" b="0" i="0" smtClean="0">
                          <a:latin typeface="Cambria Math" panose="02040503050406030204" pitchFamily="18" charset="0"/>
                          <a:ea typeface="Cambria Math" panose="02040503050406030204" pitchFamily="18" charset="0"/>
                        </a:rPr>
                        <m:t>J</m:t>
                      </m:r>
                    </m:oMath>
                  </m:oMathPara>
                </a14:m>
                <a:endParaRPr lang="en-US" sz="2400" dirty="0"/>
              </a:p>
            </p:txBody>
          </p:sp>
        </mc:Choice>
        <mc:Fallback xmlns="">
          <p:sp>
            <p:nvSpPr>
              <p:cNvPr id="16" name="TextBox 15">
                <a:extLst>
                  <a:ext uri="{FF2B5EF4-FFF2-40B4-BE49-F238E27FC236}">
                    <a16:creationId xmlns:a16="http://schemas.microsoft.com/office/drawing/2014/main" id="{C711D0B2-56F8-6CA9-E3C5-989914F32805}"/>
                  </a:ext>
                </a:extLst>
              </p:cNvPr>
              <p:cNvSpPr txBox="1">
                <a:spLocks noRot="1" noChangeAspect="1" noMove="1" noResize="1" noEditPoints="1" noAdjustHandles="1" noChangeArrowheads="1" noChangeShapeType="1" noTextEdit="1"/>
              </p:cNvSpPr>
              <p:nvPr/>
            </p:nvSpPr>
            <p:spPr>
              <a:xfrm>
                <a:off x="2710755" y="5056329"/>
                <a:ext cx="3415550" cy="830997"/>
              </a:xfrm>
              <a:prstGeom prst="rect">
                <a:avLst/>
              </a:prstGeom>
              <a:blipFill>
                <a:blip r:embed="rId3"/>
                <a:stretch>
                  <a:fillRect b="-119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F6BF4390-2D55-4923-0A5A-7F2CF551B573}"/>
                  </a:ext>
                </a:extLst>
              </p:cNvPr>
              <p:cNvSpPr txBox="1"/>
              <p:nvPr/>
            </p:nvSpPr>
            <p:spPr>
              <a:xfrm>
                <a:off x="7304229" y="5056329"/>
                <a:ext cx="3585469" cy="830997"/>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𝑊</m:t>
                      </m:r>
                      <m:r>
                        <a:rPr lang="en-US" sz="2400" b="0" i="1" smtClean="0">
                          <a:latin typeface="Cambria Math" panose="02040503050406030204" pitchFamily="18" charset="0"/>
                        </a:rPr>
                        <m:t>=</m:t>
                      </m:r>
                      <m:r>
                        <a:rPr lang="en-US" sz="2400" b="0" i="1" smtClean="0">
                          <a:latin typeface="Cambria Math" panose="02040503050406030204" pitchFamily="18" charset="0"/>
                        </a:rPr>
                        <m:t>𝑓</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𝑑</m:t>
                      </m:r>
                    </m:oMath>
                  </m:oMathPara>
                </a14:m>
                <a:endParaRPr lang="en-US" sz="2400" b="0" i="1" dirty="0">
                  <a:ea typeface="Cambria Math" panose="02040503050406030204" pitchFamily="18" charset="0"/>
                </a:endParaRPr>
              </a:p>
              <a:p>
                <a:pPr algn="l">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latin typeface="Cambria Math" panose="02040503050406030204" pitchFamily="18" charset="0"/>
                        </a:rPr>
                        <m:t>W</m:t>
                      </m:r>
                      <m:r>
                        <a:rPr lang="en-US" sz="2400" b="0" i="0" smtClean="0">
                          <a:latin typeface="Cambria Math" panose="02040503050406030204" pitchFamily="18" charset="0"/>
                        </a:rPr>
                        <m:t>=49 </m:t>
                      </m:r>
                      <m:r>
                        <m:rPr>
                          <m:sty m:val="p"/>
                        </m:rPr>
                        <a:rPr lang="en-US" sz="2400" b="0" i="0" smtClean="0">
                          <a:latin typeface="Cambria Math" panose="02040503050406030204" pitchFamily="18" charset="0"/>
                        </a:rPr>
                        <m:t>N</m:t>
                      </m:r>
                      <m:r>
                        <a:rPr lang="en-US" sz="2400" b="0" i="0" smtClean="0">
                          <a:latin typeface="Cambria Math" panose="02040503050406030204" pitchFamily="18" charset="0"/>
                          <a:ea typeface="Cambria Math" panose="02040503050406030204" pitchFamily="18" charset="0"/>
                        </a:rPr>
                        <m:t>×14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=686 </m:t>
                      </m:r>
                      <m:r>
                        <m:rPr>
                          <m:sty m:val="p"/>
                        </m:rPr>
                        <a:rPr lang="en-US" sz="2400" b="0" i="0" smtClean="0">
                          <a:latin typeface="Cambria Math" panose="02040503050406030204" pitchFamily="18" charset="0"/>
                          <a:ea typeface="Cambria Math" panose="02040503050406030204" pitchFamily="18" charset="0"/>
                        </a:rPr>
                        <m:t>J</m:t>
                      </m:r>
                    </m:oMath>
                  </m:oMathPara>
                </a14:m>
                <a:endParaRPr lang="en-US" sz="2400" dirty="0"/>
              </a:p>
            </p:txBody>
          </p:sp>
        </mc:Choice>
        <mc:Fallback xmlns="">
          <p:sp>
            <p:nvSpPr>
              <p:cNvPr id="17" name="TextBox 16">
                <a:extLst>
                  <a:ext uri="{FF2B5EF4-FFF2-40B4-BE49-F238E27FC236}">
                    <a16:creationId xmlns:a16="http://schemas.microsoft.com/office/drawing/2014/main" id="{F6BF4390-2D55-4923-0A5A-7F2CF551B573}"/>
                  </a:ext>
                </a:extLst>
              </p:cNvPr>
              <p:cNvSpPr txBox="1">
                <a:spLocks noRot="1" noChangeAspect="1" noMove="1" noResize="1" noEditPoints="1" noAdjustHandles="1" noChangeArrowheads="1" noChangeShapeType="1" noTextEdit="1"/>
              </p:cNvSpPr>
              <p:nvPr/>
            </p:nvSpPr>
            <p:spPr>
              <a:xfrm>
                <a:off x="7304229" y="5056329"/>
                <a:ext cx="3585469" cy="830997"/>
              </a:xfrm>
              <a:prstGeom prst="rect">
                <a:avLst/>
              </a:prstGeom>
              <a:blipFill>
                <a:blip r:embed="rId4"/>
                <a:stretch>
                  <a:fillRect b="-11940"/>
                </a:stretch>
              </a:blipFill>
            </p:spPr>
            <p:txBody>
              <a:bodyPr/>
              <a:lstStyle/>
              <a:p>
                <a:r>
                  <a:rPr lang="en-US">
                    <a:noFill/>
                  </a:rPr>
                  <a:t> </a:t>
                </a:r>
              </a:p>
            </p:txBody>
          </p:sp>
        </mc:Fallback>
      </mc:AlternateContent>
      <p:cxnSp>
        <p:nvCxnSpPr>
          <p:cNvPr id="19" name="Straight Arrow Connector 18">
            <a:extLst>
              <a:ext uri="{FF2B5EF4-FFF2-40B4-BE49-F238E27FC236}">
                <a16:creationId xmlns:a16="http://schemas.microsoft.com/office/drawing/2014/main" id="{2DDC130D-B704-287D-EA8B-9A2C5A77B530}"/>
              </a:ext>
            </a:extLst>
          </p:cNvPr>
          <p:cNvCxnSpPr>
            <a:cxnSpLocks/>
          </p:cNvCxnSpPr>
          <p:nvPr/>
        </p:nvCxnSpPr>
        <p:spPr>
          <a:xfrm>
            <a:off x="3588741" y="2632771"/>
            <a:ext cx="0" cy="1764000"/>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AED03C6F-9731-3D83-2E7A-0CAF366143E9}"/>
                  </a:ext>
                </a:extLst>
              </p:cNvPr>
              <p:cNvSpPr txBox="1"/>
              <p:nvPr/>
            </p:nvSpPr>
            <p:spPr>
              <a:xfrm>
                <a:off x="356207" y="4507188"/>
                <a:ext cx="3354444" cy="369332"/>
              </a:xfrm>
              <a:prstGeom prst="rect">
                <a:avLst/>
              </a:prstGeom>
              <a:noFill/>
            </p:spPr>
            <p:txBody>
              <a:bodyPr wrap="none" lIns="0" tIns="0" rIns="0" bIns="0" rtlCol="0">
                <a:sp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b="0" i="0" smtClean="0">
                          <a:latin typeface="Cambria Math" panose="02040503050406030204" pitchFamily="18" charset="0"/>
                        </a:rPr>
                        <m:t>10 </m:t>
                      </m:r>
                      <m:r>
                        <m:rPr>
                          <m:sty m:val="p"/>
                        </m:rPr>
                        <a:rPr lang="en-US" sz="2400" b="0" i="0" smtClean="0">
                          <a:latin typeface="Cambria Math" panose="02040503050406030204" pitchFamily="18" charset="0"/>
                        </a:rPr>
                        <m:t>kg</m:t>
                      </m:r>
                      <m:r>
                        <a:rPr lang="en-US" sz="2400" b="0" i="0" smtClean="0">
                          <a:latin typeface="Cambria Math" panose="02040503050406030204" pitchFamily="18" charset="0"/>
                        </a:rPr>
                        <m:t> × 9.8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s</m:t>
                          </m:r>
                        </m:e>
                        <m:sup>
                          <m:r>
                            <a:rPr lang="en-US" sz="2400" b="0" i="0" smtClean="0">
                              <a:latin typeface="Cambria Math" panose="02040503050406030204" pitchFamily="18" charset="0"/>
                              <a:ea typeface="Cambria Math" panose="02040503050406030204" pitchFamily="18" charset="0"/>
                            </a:rPr>
                            <m:t>2</m:t>
                          </m:r>
                        </m:sup>
                      </m:sSup>
                      <m:r>
                        <m:rPr>
                          <m:nor/>
                        </m:rPr>
                        <a:rPr lang="en-US" sz="2400" b="0" smtClean="0">
                          <a:latin typeface="Cambria Math" panose="02040503050406030204" pitchFamily="18" charset="0"/>
                          <a:ea typeface="Cambria Math" panose="02040503050406030204" pitchFamily="18" charset="0"/>
                        </a:rPr>
                        <m:t> = 98 </m:t>
                      </m:r>
                      <m:r>
                        <m:rPr>
                          <m:nor/>
                        </m:rPr>
                        <a:rPr lang="en-US" sz="2400" b="0" smtClean="0">
                          <a:latin typeface="Cambria Math" panose="02040503050406030204" pitchFamily="18" charset="0"/>
                          <a:ea typeface="Cambria Math" panose="02040503050406030204" pitchFamily="18" charset="0"/>
                        </a:rPr>
                        <m:t>N</m:t>
                      </m:r>
                    </m:oMath>
                  </m:oMathPara>
                </a14:m>
                <a:endParaRPr lang="en-US" sz="2400" dirty="0"/>
              </a:p>
            </p:txBody>
          </p:sp>
        </mc:Choice>
        <mc:Fallback xmlns="">
          <p:sp>
            <p:nvSpPr>
              <p:cNvPr id="22" name="TextBox 21">
                <a:extLst>
                  <a:ext uri="{FF2B5EF4-FFF2-40B4-BE49-F238E27FC236}">
                    <a16:creationId xmlns:a16="http://schemas.microsoft.com/office/drawing/2014/main" id="{AED03C6F-9731-3D83-2E7A-0CAF366143E9}"/>
                  </a:ext>
                </a:extLst>
              </p:cNvPr>
              <p:cNvSpPr txBox="1">
                <a:spLocks noRot="1" noChangeAspect="1" noMove="1" noResize="1" noEditPoints="1" noAdjustHandles="1" noChangeArrowheads="1" noChangeShapeType="1" noTextEdit="1"/>
              </p:cNvSpPr>
              <p:nvPr/>
            </p:nvSpPr>
            <p:spPr>
              <a:xfrm>
                <a:off x="356207" y="4507188"/>
                <a:ext cx="3354444" cy="369332"/>
              </a:xfrm>
              <a:prstGeom prst="rect">
                <a:avLst/>
              </a:prstGeom>
              <a:blipFill>
                <a:blip r:embed="rId5"/>
                <a:stretch>
                  <a:fillRect l="-376" t="-6667" r="-376" b="-4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AAAB0EB3-6088-0B0A-EB86-702D93A50CB2}"/>
                  </a:ext>
                </a:extLst>
              </p:cNvPr>
              <p:cNvSpPr txBox="1"/>
              <p:nvPr/>
            </p:nvSpPr>
            <p:spPr>
              <a:xfrm>
                <a:off x="8086125" y="3658490"/>
                <a:ext cx="3184525" cy="369332"/>
              </a:xfrm>
              <a:prstGeom prst="rect">
                <a:avLst/>
              </a:prstGeom>
              <a:noFill/>
            </p:spPr>
            <p:txBody>
              <a:bodyPr wrap="none" lIns="0" tIns="0" rIns="0" bIns="0" rtlCol="0">
                <a:spAutoFit/>
              </a:bodyPr>
              <a:lstStyle/>
              <a:p>
                <a:pPr algn="l">
                  <a:spcBef>
                    <a:spcPts val="1200"/>
                  </a:spcBef>
                </a:pPr>
                <a14:m>
                  <m:oMathPara xmlns:m="http://schemas.openxmlformats.org/officeDocument/2006/math">
                    <m:oMathParaPr>
                      <m:jc m:val="centerGroup"/>
                    </m:oMathParaPr>
                    <m:oMath xmlns:m="http://schemas.openxmlformats.org/officeDocument/2006/math">
                      <m:r>
                        <a:rPr lang="en-US" sz="2400" i="0">
                          <a:latin typeface="Cambria Math" panose="02040503050406030204" pitchFamily="18" charset="0"/>
                        </a:rPr>
                        <m:t>5</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kg</m:t>
                      </m:r>
                      <m:r>
                        <a:rPr lang="en-US" sz="2400" b="0" i="0" smtClean="0">
                          <a:latin typeface="Cambria Math" panose="02040503050406030204" pitchFamily="18" charset="0"/>
                        </a:rPr>
                        <m:t> × 9.8 </m:t>
                      </m:r>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s</m:t>
                          </m:r>
                        </m:e>
                        <m:sup>
                          <m:r>
                            <a:rPr lang="en-US" sz="2400" b="0" i="0" smtClean="0">
                              <a:latin typeface="Cambria Math" panose="02040503050406030204" pitchFamily="18" charset="0"/>
                              <a:ea typeface="Cambria Math" panose="02040503050406030204" pitchFamily="18" charset="0"/>
                            </a:rPr>
                            <m:t>2</m:t>
                          </m:r>
                        </m:sup>
                      </m:sSup>
                      <m:r>
                        <m:rPr>
                          <m:nor/>
                        </m:rPr>
                        <a:rPr lang="en-US" sz="2400" b="0" smtClean="0">
                          <a:latin typeface="Cambria Math" panose="02040503050406030204" pitchFamily="18" charset="0"/>
                          <a:ea typeface="Cambria Math" panose="02040503050406030204" pitchFamily="18" charset="0"/>
                        </a:rPr>
                        <m:t> = 49 </m:t>
                      </m:r>
                      <m:r>
                        <m:rPr>
                          <m:nor/>
                        </m:rPr>
                        <a:rPr lang="en-US" sz="2400" b="0" smtClean="0">
                          <a:latin typeface="Cambria Math" panose="02040503050406030204" pitchFamily="18" charset="0"/>
                          <a:ea typeface="Cambria Math" panose="02040503050406030204" pitchFamily="18" charset="0"/>
                        </a:rPr>
                        <m:t>N</m:t>
                      </m:r>
                    </m:oMath>
                  </m:oMathPara>
                </a14:m>
                <a:endParaRPr lang="en-US" sz="2400" dirty="0"/>
              </a:p>
            </p:txBody>
          </p:sp>
        </mc:Choice>
        <mc:Fallback xmlns="">
          <p:sp>
            <p:nvSpPr>
              <p:cNvPr id="23" name="TextBox 22">
                <a:extLst>
                  <a:ext uri="{FF2B5EF4-FFF2-40B4-BE49-F238E27FC236}">
                    <a16:creationId xmlns:a16="http://schemas.microsoft.com/office/drawing/2014/main" id="{AAAB0EB3-6088-0B0A-EB86-702D93A50CB2}"/>
                  </a:ext>
                </a:extLst>
              </p:cNvPr>
              <p:cNvSpPr txBox="1">
                <a:spLocks noRot="1" noChangeAspect="1" noMove="1" noResize="1" noEditPoints="1" noAdjustHandles="1" noChangeArrowheads="1" noChangeShapeType="1" noTextEdit="1"/>
              </p:cNvSpPr>
              <p:nvPr/>
            </p:nvSpPr>
            <p:spPr>
              <a:xfrm>
                <a:off x="8086125" y="3658490"/>
                <a:ext cx="3184525" cy="369332"/>
              </a:xfrm>
              <a:prstGeom prst="rect">
                <a:avLst/>
              </a:prstGeom>
              <a:blipFill>
                <a:blip r:embed="rId6"/>
                <a:stretch>
                  <a:fillRect l="-794" t="-6667" r="-397" b="-36667"/>
                </a:stretch>
              </a:blipFill>
            </p:spPr>
            <p:txBody>
              <a:bodyPr/>
              <a:lstStyle/>
              <a:p>
                <a:r>
                  <a:rPr lang="en-US">
                    <a:noFill/>
                  </a:rPr>
                  <a:t> </a:t>
                </a:r>
              </a:p>
            </p:txBody>
          </p:sp>
        </mc:Fallback>
      </mc:AlternateContent>
      <p:cxnSp>
        <p:nvCxnSpPr>
          <p:cNvPr id="24" name="Straight Arrow Connector 23">
            <a:extLst>
              <a:ext uri="{FF2B5EF4-FFF2-40B4-BE49-F238E27FC236}">
                <a16:creationId xmlns:a16="http://schemas.microsoft.com/office/drawing/2014/main" id="{C61E3C9F-45E3-A4AC-5E79-6C270E7F61FB}"/>
              </a:ext>
            </a:extLst>
          </p:cNvPr>
          <p:cNvCxnSpPr>
            <a:cxnSpLocks/>
          </p:cNvCxnSpPr>
          <p:nvPr/>
        </p:nvCxnSpPr>
        <p:spPr>
          <a:xfrm>
            <a:off x="11135999" y="2632771"/>
            <a:ext cx="0" cy="882000"/>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70237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645B7B-7446-C44D-B905-9A942AB17C8E}"/>
              </a:ext>
            </a:extLst>
          </p:cNvPr>
          <p:cNvSpPr>
            <a:spLocks noGrp="1"/>
          </p:cNvSpPr>
          <p:nvPr>
            <p:ph type="sldNum" sz="quarter" idx="4"/>
          </p:nvPr>
        </p:nvSpPr>
        <p:spPr/>
        <p:txBody>
          <a:bodyPr/>
          <a:lstStyle/>
          <a:p>
            <a:fld id="{14719505-AD43-774F-936C-A3AE71DD4EEA}" type="slidenum">
              <a:rPr lang="en-GB" smtClean="0"/>
              <a:pPr/>
              <a:t>31</a:t>
            </a:fld>
            <a:endParaRPr lang="en-GB"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0748644-DE28-814D-A847-5D537A7D30BC}"/>
                  </a:ext>
                </a:extLst>
              </p:cNvPr>
              <p:cNvSpPr txBox="1"/>
              <p:nvPr/>
            </p:nvSpPr>
            <p:spPr>
              <a:xfrm>
                <a:off x="776515" y="3603172"/>
                <a:ext cx="7946571" cy="1259113"/>
              </a:xfrm>
              <a:prstGeom prst="rect">
                <a:avLst/>
              </a:prstGeom>
              <a:noFill/>
            </p:spPr>
            <p:txBody>
              <a:bodyPr wrap="none" lIns="0" tIns="0" rIns="0" bIns="0" rtlCol="0">
                <a:noAutofit/>
              </a:bodyPr>
              <a:lstStyle/>
              <a:p>
                <a:pPr algn="l">
                  <a:spcBef>
                    <a:spcPts val="1200"/>
                  </a:spcBef>
                </a:pPr>
                <a14:m>
                  <m:oMathPara xmlns:m="http://schemas.openxmlformats.org/officeDocument/2006/math">
                    <m:oMathParaPr>
                      <m:jc m:val="centerGroup"/>
                    </m:oMathParaPr>
                    <m:oMath xmlns:m="http://schemas.openxmlformats.org/officeDocument/2006/math">
                      <m:r>
                        <m:rPr>
                          <m:sty m:val="p"/>
                        </m:rPr>
                        <a:rPr lang="en-US" sz="3600" b="0" i="0" smtClean="0">
                          <a:latin typeface="Cambria Math" panose="02040503050406030204" pitchFamily="18" charset="0"/>
                        </a:rPr>
                        <m:t>Mechanical</m:t>
                      </m:r>
                      <m:r>
                        <a:rPr lang="en-US" sz="3600" b="0" i="0" smtClean="0">
                          <a:latin typeface="Cambria Math" panose="02040503050406030204" pitchFamily="18" charset="0"/>
                        </a:rPr>
                        <m:t> </m:t>
                      </m:r>
                      <m:r>
                        <m:rPr>
                          <m:sty m:val="p"/>
                        </m:rPr>
                        <a:rPr lang="en-US" sz="3600" b="0" i="0" smtClean="0">
                          <a:latin typeface="Cambria Math" panose="02040503050406030204" pitchFamily="18" charset="0"/>
                        </a:rPr>
                        <m:t>advantage</m:t>
                      </m:r>
                      <m:r>
                        <a:rPr lang="en-US" sz="3600" b="0" i="0" smtClean="0">
                          <a:latin typeface="Cambria Math" panose="02040503050406030204" pitchFamily="18" charset="0"/>
                        </a:rPr>
                        <m:t>=</m:t>
                      </m:r>
                      <m:f>
                        <m:fPr>
                          <m:ctrlPr>
                            <a:rPr lang="en-US" sz="3600" b="0" i="1" smtClean="0">
                              <a:latin typeface="Cambria Math" panose="02040503050406030204" pitchFamily="18" charset="0"/>
                            </a:rPr>
                          </m:ctrlPr>
                        </m:fPr>
                        <m:num>
                          <m:r>
                            <m:rPr>
                              <m:sty m:val="p"/>
                            </m:rPr>
                            <a:rPr lang="en-US" sz="3600" b="0" i="0" smtClean="0">
                              <a:latin typeface="Cambria Math" panose="02040503050406030204" pitchFamily="18" charset="0"/>
                            </a:rPr>
                            <m:t>output</m:t>
                          </m:r>
                          <m:r>
                            <a:rPr lang="en-US" sz="3600" b="0" i="0" smtClean="0">
                              <a:latin typeface="Cambria Math" panose="02040503050406030204" pitchFamily="18" charset="0"/>
                            </a:rPr>
                            <m:t> </m:t>
                          </m:r>
                          <m:r>
                            <m:rPr>
                              <m:sty m:val="p"/>
                            </m:rPr>
                            <a:rPr lang="en-US" sz="3600" b="0" i="0" smtClean="0">
                              <a:latin typeface="Cambria Math" panose="02040503050406030204" pitchFamily="18" charset="0"/>
                            </a:rPr>
                            <m:t>force</m:t>
                          </m:r>
                        </m:num>
                        <m:den>
                          <m:r>
                            <m:rPr>
                              <m:sty m:val="p"/>
                            </m:rPr>
                            <a:rPr lang="en-US" sz="3600" b="0" i="0" smtClean="0">
                              <a:latin typeface="Cambria Math" panose="02040503050406030204" pitchFamily="18" charset="0"/>
                            </a:rPr>
                            <m:t>input</m:t>
                          </m:r>
                          <m:r>
                            <a:rPr lang="en-US" sz="3600" b="0" i="0" smtClean="0">
                              <a:latin typeface="Cambria Math" panose="02040503050406030204" pitchFamily="18" charset="0"/>
                            </a:rPr>
                            <m:t> </m:t>
                          </m:r>
                          <m:r>
                            <m:rPr>
                              <m:sty m:val="p"/>
                            </m:rPr>
                            <a:rPr lang="en-US" sz="3600" b="0" i="0" smtClean="0">
                              <a:latin typeface="Cambria Math" panose="02040503050406030204" pitchFamily="18" charset="0"/>
                            </a:rPr>
                            <m:t>force</m:t>
                          </m:r>
                        </m:den>
                      </m:f>
                      <m:r>
                        <a:rPr lang="en-US" sz="3600" b="0" i="0" smtClean="0">
                          <a:latin typeface="Cambria Math" panose="02040503050406030204" pitchFamily="18" charset="0"/>
                        </a:rPr>
                        <m:t>=</m:t>
                      </m:r>
                      <m:f>
                        <m:fPr>
                          <m:ctrlPr>
                            <a:rPr lang="en-US" sz="3600" b="0" i="1" smtClean="0">
                              <a:latin typeface="Cambria Math" panose="02040503050406030204" pitchFamily="18" charset="0"/>
                            </a:rPr>
                          </m:ctrlPr>
                        </m:fPr>
                        <m:num>
                          <m:sSub>
                            <m:sSubPr>
                              <m:ctrlPr>
                                <a:rPr lang="en-US" sz="3600" b="0" i="1" smtClean="0">
                                  <a:latin typeface="Cambria Math" panose="02040503050406030204" pitchFamily="18" charset="0"/>
                                </a:rPr>
                              </m:ctrlPr>
                            </m:sSubPr>
                            <m:e>
                              <m:r>
                                <a:rPr lang="en-US" sz="3600" b="0" i="1" smtClean="0">
                                  <a:latin typeface="Cambria Math" panose="02040503050406030204" pitchFamily="18" charset="0"/>
                                </a:rPr>
                                <m:t>𝐹</m:t>
                              </m:r>
                            </m:e>
                            <m:sub>
                              <m:r>
                                <a:rPr lang="en-US" sz="3600" b="0" i="1" smtClean="0">
                                  <a:latin typeface="Cambria Math" panose="02040503050406030204" pitchFamily="18" charset="0"/>
                                </a:rPr>
                                <m:t>𝐵</m:t>
                              </m:r>
                            </m:sub>
                          </m:sSub>
                        </m:num>
                        <m:den>
                          <m:sSub>
                            <m:sSubPr>
                              <m:ctrlPr>
                                <a:rPr lang="en-US" sz="3600" b="0" i="1" smtClean="0">
                                  <a:latin typeface="Cambria Math" panose="02040503050406030204" pitchFamily="18" charset="0"/>
                                </a:rPr>
                              </m:ctrlPr>
                            </m:sSubPr>
                            <m:e>
                              <m:r>
                                <a:rPr lang="en-US" sz="3600" b="0" i="1" smtClean="0">
                                  <a:latin typeface="Cambria Math" panose="02040503050406030204" pitchFamily="18" charset="0"/>
                                </a:rPr>
                                <m:t>𝐹</m:t>
                              </m:r>
                            </m:e>
                            <m:sub>
                              <m:r>
                                <a:rPr lang="en-US" sz="3600" b="0" i="1" smtClean="0">
                                  <a:latin typeface="Cambria Math" panose="02040503050406030204" pitchFamily="18" charset="0"/>
                                </a:rPr>
                                <m:t>𝐴</m:t>
                              </m:r>
                            </m:sub>
                          </m:sSub>
                        </m:den>
                      </m:f>
                    </m:oMath>
                  </m:oMathPara>
                </a14:m>
                <a:endParaRPr lang="en-US" sz="3600" dirty="0"/>
              </a:p>
            </p:txBody>
          </p:sp>
        </mc:Choice>
        <mc:Fallback xmlns="">
          <p:sp>
            <p:nvSpPr>
              <p:cNvPr id="5" name="TextBox 4">
                <a:extLst>
                  <a:ext uri="{FF2B5EF4-FFF2-40B4-BE49-F238E27FC236}">
                    <a16:creationId xmlns:a16="http://schemas.microsoft.com/office/drawing/2014/main" id="{A0748644-DE28-814D-A847-5D537A7D30BC}"/>
                  </a:ext>
                </a:extLst>
              </p:cNvPr>
              <p:cNvSpPr txBox="1">
                <a:spLocks noRot="1" noChangeAspect="1" noMove="1" noResize="1" noEditPoints="1" noAdjustHandles="1" noChangeArrowheads="1" noChangeShapeType="1" noTextEdit="1"/>
              </p:cNvSpPr>
              <p:nvPr/>
            </p:nvSpPr>
            <p:spPr>
              <a:xfrm>
                <a:off x="776515" y="3603172"/>
                <a:ext cx="7946571" cy="1259113"/>
              </a:xfrm>
              <a:prstGeom prst="rect">
                <a:avLst/>
              </a:prstGeom>
              <a:blipFill>
                <a:blip r:embed="rId3"/>
                <a:stretch>
                  <a:fillRect l="-1914" t="-5941" r="-6380" b="-89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BF6CF55C-CB65-D447-90E7-23DF0A7FF2AA}"/>
                  </a:ext>
                </a:extLst>
              </p:cNvPr>
              <p:cNvSpPr txBox="1"/>
              <p:nvPr/>
            </p:nvSpPr>
            <p:spPr>
              <a:xfrm>
                <a:off x="4129316" y="4862285"/>
                <a:ext cx="6553200" cy="1177614"/>
              </a:xfrm>
              <a:prstGeom prst="rect">
                <a:avLst/>
              </a:prstGeom>
              <a:noFill/>
            </p:spPr>
            <p:txBody>
              <a:bodyPr wrap="none" lIns="0" tIns="0" rIns="0" bIns="0" rtlCol="0">
                <a:noAutofit/>
              </a:bodyPr>
              <a:lstStyle/>
              <a:p>
                <a:pPr algn="l">
                  <a:spcBef>
                    <a:spcPts val="1200"/>
                  </a:spcBef>
                </a:pPr>
                <a14:m>
                  <m:oMathPara xmlns:m="http://schemas.openxmlformats.org/officeDocument/2006/math">
                    <m:oMathParaPr>
                      <m:jc m:val="centerGroup"/>
                    </m:oMathParaPr>
                    <m:oMath xmlns:m="http://schemas.openxmlformats.org/officeDocument/2006/math">
                      <m:r>
                        <a:rPr lang="en-US" sz="3600" b="0" i="0" smtClean="0">
                          <a:latin typeface="Cambria Math" panose="02040503050406030204" pitchFamily="18" charset="0"/>
                        </a:rPr>
                        <m:t>=</m:t>
                      </m:r>
                      <m:f>
                        <m:fPr>
                          <m:ctrlPr>
                            <a:rPr lang="en-US" sz="3600" b="0" i="1" smtClean="0">
                              <a:latin typeface="Cambria Math" panose="02040503050406030204" pitchFamily="18" charset="0"/>
                            </a:rPr>
                          </m:ctrlPr>
                        </m:fPr>
                        <m:num>
                          <m:r>
                            <m:rPr>
                              <m:sty m:val="p"/>
                            </m:rPr>
                            <a:rPr lang="en-US" sz="3600" b="0" i="0" smtClean="0">
                              <a:latin typeface="Cambria Math" panose="02040503050406030204" pitchFamily="18" charset="0"/>
                            </a:rPr>
                            <m:t>input</m:t>
                          </m:r>
                          <m:r>
                            <a:rPr lang="en-US" sz="3600" b="0" i="0" smtClean="0">
                              <a:latin typeface="Cambria Math" panose="02040503050406030204" pitchFamily="18" charset="0"/>
                            </a:rPr>
                            <m:t> </m:t>
                          </m:r>
                          <m:r>
                            <m:rPr>
                              <m:sty m:val="p"/>
                            </m:rPr>
                            <a:rPr lang="en-US" sz="3600" b="0" i="0" smtClean="0">
                              <a:latin typeface="Cambria Math" panose="02040503050406030204" pitchFamily="18" charset="0"/>
                            </a:rPr>
                            <m:t>distance</m:t>
                          </m:r>
                        </m:num>
                        <m:den>
                          <m:r>
                            <m:rPr>
                              <m:sty m:val="p"/>
                            </m:rPr>
                            <a:rPr lang="en-US" sz="3600" b="0" i="0" smtClean="0">
                              <a:latin typeface="Cambria Math" panose="02040503050406030204" pitchFamily="18" charset="0"/>
                            </a:rPr>
                            <m:t>output</m:t>
                          </m:r>
                          <m:r>
                            <a:rPr lang="en-US" sz="3600" b="0" i="0" smtClean="0">
                              <a:latin typeface="Cambria Math" panose="02040503050406030204" pitchFamily="18" charset="0"/>
                            </a:rPr>
                            <m:t> </m:t>
                          </m:r>
                          <m:r>
                            <m:rPr>
                              <m:sty m:val="p"/>
                            </m:rPr>
                            <a:rPr lang="en-US" sz="3600" b="0" i="0" smtClean="0">
                              <a:latin typeface="Cambria Math" panose="02040503050406030204" pitchFamily="18" charset="0"/>
                            </a:rPr>
                            <m:t>distance</m:t>
                          </m:r>
                        </m:den>
                      </m:f>
                      <m:r>
                        <a:rPr lang="en-US" sz="3600" b="0" i="0" smtClean="0">
                          <a:latin typeface="Cambria Math" panose="02040503050406030204" pitchFamily="18" charset="0"/>
                        </a:rPr>
                        <m:t>=</m:t>
                      </m:r>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𝑎</m:t>
                          </m:r>
                        </m:num>
                        <m:den>
                          <m:r>
                            <a:rPr lang="en-US" sz="3600" b="0" i="1" smtClean="0">
                              <a:latin typeface="Cambria Math" panose="02040503050406030204" pitchFamily="18" charset="0"/>
                            </a:rPr>
                            <m:t>𝑏</m:t>
                          </m:r>
                        </m:den>
                      </m:f>
                    </m:oMath>
                  </m:oMathPara>
                </a14:m>
                <a:endParaRPr lang="en-US" sz="3600" dirty="0"/>
              </a:p>
            </p:txBody>
          </p:sp>
        </mc:Choice>
        <mc:Fallback xmlns="">
          <p:sp>
            <p:nvSpPr>
              <p:cNvPr id="7" name="TextBox 6">
                <a:extLst>
                  <a:ext uri="{FF2B5EF4-FFF2-40B4-BE49-F238E27FC236}">
                    <a16:creationId xmlns:a16="http://schemas.microsoft.com/office/drawing/2014/main" id="{BF6CF55C-CB65-D447-90E7-23DF0A7FF2AA}"/>
                  </a:ext>
                </a:extLst>
              </p:cNvPr>
              <p:cNvSpPr txBox="1">
                <a:spLocks noRot="1" noChangeAspect="1" noMove="1" noResize="1" noEditPoints="1" noAdjustHandles="1" noChangeArrowheads="1" noChangeShapeType="1" noTextEdit="1"/>
              </p:cNvSpPr>
              <p:nvPr/>
            </p:nvSpPr>
            <p:spPr>
              <a:xfrm>
                <a:off x="4129316" y="4862285"/>
                <a:ext cx="6553200" cy="1177614"/>
              </a:xfrm>
              <a:prstGeom prst="rect">
                <a:avLst/>
              </a:prstGeom>
              <a:blipFill>
                <a:blip r:embed="rId4"/>
                <a:stretch>
                  <a:fillRect t="-7527" b="-17204"/>
                </a:stretch>
              </a:blipFill>
            </p:spPr>
            <p:txBody>
              <a:bodyPr/>
              <a:lstStyle/>
              <a:p>
                <a:r>
                  <a:rPr lang="en-US">
                    <a:noFill/>
                  </a:rPr>
                  <a:t> </a:t>
                </a:r>
              </a:p>
            </p:txBody>
          </p:sp>
        </mc:Fallback>
      </mc:AlternateContent>
      <p:pic>
        <p:nvPicPr>
          <p:cNvPr id="4102" name="Picture 6">
            <a:extLst>
              <a:ext uri="{FF2B5EF4-FFF2-40B4-BE49-F238E27FC236}">
                <a16:creationId xmlns:a16="http://schemas.microsoft.com/office/drawing/2014/main" id="{84A22A21-91C4-2E42-84E1-A9D4B46FE7FF}"/>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13598" b="28995"/>
          <a:stretch/>
        </p:blipFill>
        <p:spPr bwMode="auto">
          <a:xfrm>
            <a:off x="673100" y="279400"/>
            <a:ext cx="7315200" cy="31496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5BD63BA-19D6-1548-862D-D58899E01F15}"/>
                  </a:ext>
                </a:extLst>
              </p:cNvPr>
              <p:cNvSpPr txBox="1"/>
              <p:nvPr/>
            </p:nvSpPr>
            <p:spPr>
              <a:xfrm>
                <a:off x="7988300" y="939800"/>
                <a:ext cx="1841500" cy="914400"/>
              </a:xfrm>
              <a:prstGeom prst="rect">
                <a:avLst/>
              </a:prstGeom>
              <a:noFill/>
            </p:spPr>
            <p:txBody>
              <a:bodyPr wrap="none" lIns="0" tIns="0" rIns="0" bIns="0" rtlCol="0">
                <a:no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sz="4400" i="1" smtClean="0">
                              <a:latin typeface="Cambria Math" panose="02040503050406030204" pitchFamily="18" charset="0"/>
                            </a:rPr>
                          </m:ctrlPr>
                        </m:sSubPr>
                        <m:e>
                          <m:r>
                            <a:rPr lang="en-US" sz="4400" b="0" i="1" smtClean="0">
                              <a:latin typeface="Cambria Math" panose="02040503050406030204" pitchFamily="18" charset="0"/>
                            </a:rPr>
                            <m:t>𝐹</m:t>
                          </m:r>
                        </m:e>
                        <m:sub>
                          <m:r>
                            <a:rPr lang="en-US" sz="4400" b="0" i="1" smtClean="0">
                              <a:latin typeface="Cambria Math" panose="02040503050406030204" pitchFamily="18" charset="0"/>
                            </a:rPr>
                            <m:t>𝐵</m:t>
                          </m:r>
                        </m:sub>
                      </m:sSub>
                      <m:r>
                        <a:rPr lang="en-US" sz="4400" i="1" smtClean="0">
                          <a:latin typeface="Cambria Math" panose="02040503050406030204" pitchFamily="18" charset="0"/>
                          <a:ea typeface="Cambria Math" panose="02040503050406030204" pitchFamily="18" charset="0"/>
                        </a:rPr>
                        <m:t>×</m:t>
                      </m:r>
                      <m:r>
                        <a:rPr lang="en-US" sz="4400" b="0" i="1" smtClean="0">
                          <a:latin typeface="Cambria Math" panose="02040503050406030204" pitchFamily="18" charset="0"/>
                          <a:ea typeface="Cambria Math" panose="02040503050406030204" pitchFamily="18" charset="0"/>
                        </a:rPr>
                        <m:t>𝑏</m:t>
                      </m:r>
                      <m:r>
                        <a:rPr lang="en-US" sz="4400" b="0" i="1" smtClean="0">
                          <a:latin typeface="Cambria Math" panose="02040503050406030204" pitchFamily="18" charset="0"/>
                          <a:ea typeface="Cambria Math" panose="02040503050406030204" pitchFamily="18" charset="0"/>
                        </a:rPr>
                        <m:t>=</m:t>
                      </m:r>
                      <m:sSub>
                        <m:sSubPr>
                          <m:ctrlPr>
                            <a:rPr lang="en-US" sz="4400" b="0" i="1" smtClean="0">
                              <a:latin typeface="Cambria Math" panose="02040503050406030204" pitchFamily="18" charset="0"/>
                              <a:ea typeface="Cambria Math" panose="02040503050406030204" pitchFamily="18" charset="0"/>
                            </a:rPr>
                          </m:ctrlPr>
                        </m:sSubPr>
                        <m:e>
                          <m:r>
                            <a:rPr lang="en-US" sz="4400" b="0" i="1" smtClean="0">
                              <a:latin typeface="Cambria Math" panose="02040503050406030204" pitchFamily="18" charset="0"/>
                              <a:ea typeface="Cambria Math" panose="02040503050406030204" pitchFamily="18" charset="0"/>
                            </a:rPr>
                            <m:t>𝐹</m:t>
                          </m:r>
                        </m:e>
                        <m:sub>
                          <m:r>
                            <a:rPr lang="en-US" sz="4400" b="0" i="1" smtClean="0">
                              <a:latin typeface="Cambria Math" panose="02040503050406030204" pitchFamily="18" charset="0"/>
                              <a:ea typeface="Cambria Math" panose="02040503050406030204" pitchFamily="18" charset="0"/>
                            </a:rPr>
                            <m:t>𝐴</m:t>
                          </m:r>
                        </m:sub>
                      </m:sSub>
                      <m:r>
                        <a:rPr lang="en-US" sz="4400" b="0" i="1" smtClean="0">
                          <a:latin typeface="Cambria Math" panose="02040503050406030204" pitchFamily="18" charset="0"/>
                          <a:ea typeface="Cambria Math" panose="02040503050406030204" pitchFamily="18" charset="0"/>
                        </a:rPr>
                        <m:t>×</m:t>
                      </m:r>
                      <m:r>
                        <a:rPr lang="en-US" sz="4400" b="0" i="1" smtClean="0">
                          <a:latin typeface="Cambria Math" panose="02040503050406030204" pitchFamily="18" charset="0"/>
                          <a:ea typeface="Cambria Math" panose="02040503050406030204" pitchFamily="18" charset="0"/>
                        </a:rPr>
                        <m:t>𝑎</m:t>
                      </m:r>
                    </m:oMath>
                  </m:oMathPara>
                </a14:m>
                <a:endParaRPr lang="en-US" sz="4400" dirty="0"/>
              </a:p>
            </p:txBody>
          </p:sp>
        </mc:Choice>
        <mc:Fallback xmlns="">
          <p:sp>
            <p:nvSpPr>
              <p:cNvPr id="6" name="TextBox 5">
                <a:extLst>
                  <a:ext uri="{FF2B5EF4-FFF2-40B4-BE49-F238E27FC236}">
                    <a16:creationId xmlns:a16="http://schemas.microsoft.com/office/drawing/2014/main" id="{05BD63BA-19D6-1548-862D-D58899E01F15}"/>
                  </a:ext>
                </a:extLst>
              </p:cNvPr>
              <p:cNvSpPr txBox="1">
                <a:spLocks noRot="1" noChangeAspect="1" noMove="1" noResize="1" noEditPoints="1" noAdjustHandles="1" noChangeArrowheads="1" noChangeShapeType="1" noTextEdit="1"/>
              </p:cNvSpPr>
              <p:nvPr/>
            </p:nvSpPr>
            <p:spPr>
              <a:xfrm>
                <a:off x="7988300" y="939800"/>
                <a:ext cx="1841500" cy="914400"/>
              </a:xfrm>
              <a:prstGeom prst="rect">
                <a:avLst/>
              </a:prstGeom>
              <a:blipFill>
                <a:blip r:embed="rId6"/>
                <a:stretch>
                  <a:fillRect l="-9524" r="-84354"/>
                </a:stretch>
              </a:blipFill>
            </p:spPr>
            <p:txBody>
              <a:bodyPr/>
              <a:lstStyle/>
              <a:p>
                <a:r>
                  <a:rPr lang="en-US">
                    <a:noFill/>
                  </a:rPr>
                  <a:t> </a:t>
                </a:r>
              </a:p>
            </p:txBody>
          </p:sp>
        </mc:Fallback>
      </mc:AlternateContent>
    </p:spTree>
    <p:extLst>
      <p:ext uri="{BB962C8B-B14F-4D97-AF65-F5344CB8AC3E}">
        <p14:creationId xmlns:p14="http://schemas.microsoft.com/office/powerpoint/2010/main" val="40299848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0F9E4B-92BB-B847-B70F-934C068BB491}"/>
              </a:ext>
            </a:extLst>
          </p:cNvPr>
          <p:cNvSpPr>
            <a:spLocks noGrp="1"/>
          </p:cNvSpPr>
          <p:nvPr>
            <p:ph type="sldNum" sz="quarter" idx="4"/>
          </p:nvPr>
        </p:nvSpPr>
        <p:spPr/>
        <p:txBody>
          <a:bodyPr/>
          <a:lstStyle/>
          <a:p>
            <a:fld id="{14719505-AD43-774F-936C-A3AE71DD4EEA}" type="slidenum">
              <a:rPr lang="en-GB" smtClean="0"/>
              <a:pPr/>
              <a:t>32</a:t>
            </a:fld>
            <a:endParaRPr lang="en-GB" dirty="0"/>
          </a:p>
        </p:txBody>
      </p:sp>
      <p:sp>
        <p:nvSpPr>
          <p:cNvPr id="3" name="Text Placeholder 2">
            <a:extLst>
              <a:ext uri="{FF2B5EF4-FFF2-40B4-BE49-F238E27FC236}">
                <a16:creationId xmlns:a16="http://schemas.microsoft.com/office/drawing/2014/main" id="{33FA4A4E-BBC3-8B49-904B-336F1D48AA1C}"/>
              </a:ext>
            </a:extLst>
          </p:cNvPr>
          <p:cNvSpPr>
            <a:spLocks noGrp="1"/>
          </p:cNvSpPr>
          <p:nvPr>
            <p:ph type="body" sz="quarter" idx="4294967295"/>
          </p:nvPr>
        </p:nvSpPr>
        <p:spPr>
          <a:xfrm>
            <a:off x="571293" y="623433"/>
            <a:ext cx="11117943" cy="5364616"/>
          </a:xfrm>
        </p:spPr>
        <p:txBody>
          <a:bodyPr>
            <a:noAutofit/>
          </a:bodyPr>
          <a:lstStyle/>
          <a:p>
            <a:r>
              <a:rPr lang="en-US" sz="4000" b="1" dirty="0">
                <a:solidFill>
                  <a:schemeClr val="accent4"/>
                </a:solidFill>
              </a:rPr>
              <a:t>Mechanical advantage </a:t>
            </a:r>
            <a:r>
              <a:rPr lang="en-US" sz="4000" dirty="0">
                <a:solidFill>
                  <a:schemeClr val="accent4"/>
                </a:solidFill>
              </a:rPr>
              <a:t>is the force or distance amplifying effect of a simple machine, like a</a:t>
            </a:r>
          </a:p>
          <a:p>
            <a:pPr marL="571500" indent="-571500">
              <a:buFont typeface="Arial" panose="020B0604020202020204" pitchFamily="34" charset="0"/>
              <a:buChar char="•"/>
            </a:pPr>
            <a:r>
              <a:rPr lang="en-US" sz="4000" dirty="0">
                <a:solidFill>
                  <a:schemeClr val="accent4"/>
                </a:solidFill>
              </a:rPr>
              <a:t>Lever</a:t>
            </a:r>
          </a:p>
          <a:p>
            <a:pPr marL="571500" indent="-571500">
              <a:buFont typeface="Arial" panose="020B0604020202020204" pitchFamily="34" charset="0"/>
              <a:buChar char="•"/>
            </a:pPr>
            <a:r>
              <a:rPr lang="en-US" sz="4000" dirty="0">
                <a:solidFill>
                  <a:schemeClr val="accent4"/>
                </a:solidFill>
              </a:rPr>
              <a:t>Inclined plane</a:t>
            </a:r>
          </a:p>
          <a:p>
            <a:pPr marL="571500" indent="-571500">
              <a:buFont typeface="Arial" panose="020B0604020202020204" pitchFamily="34" charset="0"/>
              <a:buChar char="•"/>
            </a:pPr>
            <a:r>
              <a:rPr lang="en-US" sz="4000" dirty="0">
                <a:solidFill>
                  <a:schemeClr val="accent4"/>
                </a:solidFill>
              </a:rPr>
              <a:t>Wheel and axle</a:t>
            </a:r>
          </a:p>
          <a:p>
            <a:pPr marL="571500" indent="-571500">
              <a:buFont typeface="Arial" panose="020B0604020202020204" pitchFamily="34" charset="0"/>
              <a:buChar char="•"/>
            </a:pPr>
            <a:r>
              <a:rPr lang="en-US" sz="4000" dirty="0">
                <a:solidFill>
                  <a:schemeClr val="accent4"/>
                </a:solidFill>
              </a:rPr>
              <a:t>Pulley system</a:t>
            </a:r>
          </a:p>
          <a:p>
            <a:pPr marL="571500" indent="-571500">
              <a:buFont typeface="Arial" panose="020B0604020202020204" pitchFamily="34" charset="0"/>
              <a:buChar char="•"/>
            </a:pPr>
            <a:r>
              <a:rPr lang="en-US" sz="4000" dirty="0">
                <a:solidFill>
                  <a:schemeClr val="accent4"/>
                </a:solidFill>
              </a:rPr>
              <a:t>Wedge</a:t>
            </a:r>
          </a:p>
          <a:p>
            <a:pPr marL="571500" indent="-571500">
              <a:buFont typeface="Arial" panose="020B0604020202020204" pitchFamily="34" charset="0"/>
              <a:buChar char="•"/>
            </a:pPr>
            <a:r>
              <a:rPr lang="en-US" sz="4000" dirty="0">
                <a:solidFill>
                  <a:schemeClr val="accent4"/>
                </a:solidFill>
              </a:rPr>
              <a:t>Screw</a:t>
            </a:r>
          </a:p>
        </p:txBody>
      </p:sp>
      <p:pic>
        <p:nvPicPr>
          <p:cNvPr id="2050" name="Picture 2" descr="diagram of the six simple machines">
            <a:extLst>
              <a:ext uri="{FF2B5EF4-FFF2-40B4-BE49-F238E27FC236}">
                <a16:creationId xmlns:a16="http://schemas.microsoft.com/office/drawing/2014/main" id="{DDF1C33F-DE83-244B-8D10-11F9CF5EB6B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46578" y="2285092"/>
            <a:ext cx="6573296" cy="3702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1278610"/>
      </p:ext>
    </p:extLst>
  </p:cSld>
  <p:clrMapOvr>
    <a:masterClrMapping/>
  </p:clrMapOvr>
  <p:extLst>
    <p:ext uri="{6950BFC3-D8DA-4A85-94F7-54DA5524770B}">
      <p188:commentRel xmlns:p188="http://schemas.microsoft.com/office/powerpoint/2018/8/main" r:id="rId3"/>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8EF5E17-457F-094A-9C40-D4822081B22D}"/>
              </a:ext>
            </a:extLst>
          </p:cNvPr>
          <p:cNvSpPr>
            <a:spLocks noGrp="1"/>
          </p:cNvSpPr>
          <p:nvPr>
            <p:ph type="sldNum" sz="quarter" idx="4"/>
          </p:nvPr>
        </p:nvSpPr>
        <p:spPr/>
        <p:txBody>
          <a:bodyPr/>
          <a:lstStyle/>
          <a:p>
            <a:fld id="{14719505-AD43-774F-936C-A3AE71DD4EEA}" type="slidenum">
              <a:rPr lang="en-GB" smtClean="0"/>
              <a:pPr/>
              <a:t>33</a:t>
            </a:fld>
            <a:endParaRPr lang="en-GB" dirty="0"/>
          </a:p>
        </p:txBody>
      </p:sp>
      <p:grpSp>
        <p:nvGrpSpPr>
          <p:cNvPr id="19" name="Group 18">
            <a:extLst>
              <a:ext uri="{FF2B5EF4-FFF2-40B4-BE49-F238E27FC236}">
                <a16:creationId xmlns:a16="http://schemas.microsoft.com/office/drawing/2014/main" id="{98F58C49-94A0-327C-56CA-912856BF2446}"/>
              </a:ext>
            </a:extLst>
          </p:cNvPr>
          <p:cNvGrpSpPr/>
          <p:nvPr/>
        </p:nvGrpSpPr>
        <p:grpSpPr>
          <a:xfrm>
            <a:off x="609433" y="325503"/>
            <a:ext cx="10584387" cy="5797856"/>
            <a:chOff x="609433" y="325503"/>
            <a:chExt cx="10584387" cy="5797856"/>
          </a:xfrm>
        </p:grpSpPr>
        <p:cxnSp>
          <p:nvCxnSpPr>
            <p:cNvPr id="5" name="Straight Connector 4">
              <a:extLst>
                <a:ext uri="{FF2B5EF4-FFF2-40B4-BE49-F238E27FC236}">
                  <a16:creationId xmlns:a16="http://schemas.microsoft.com/office/drawing/2014/main" id="{B010E93C-58EC-D6AB-6AA0-0401F3FB09C6}"/>
                </a:ext>
              </a:extLst>
            </p:cNvPr>
            <p:cNvCxnSpPr>
              <a:cxnSpLocks/>
            </p:cNvCxnSpPr>
            <p:nvPr/>
          </p:nvCxnSpPr>
          <p:spPr>
            <a:xfrm flipV="1">
              <a:off x="7810500" y="2265589"/>
              <a:ext cx="3152855" cy="876032"/>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72D5DE-4C97-7FFD-8D54-B4573B32BE3B}"/>
                </a:ext>
              </a:extLst>
            </p:cNvPr>
            <p:cNvCxnSpPr>
              <a:cxnSpLocks/>
            </p:cNvCxnSpPr>
            <p:nvPr/>
          </p:nvCxnSpPr>
          <p:spPr>
            <a:xfrm flipV="1">
              <a:off x="609433" y="3141621"/>
              <a:ext cx="10470037" cy="18957"/>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Arc 8">
              <a:extLst>
                <a:ext uri="{FF2B5EF4-FFF2-40B4-BE49-F238E27FC236}">
                  <a16:creationId xmlns:a16="http://schemas.microsoft.com/office/drawing/2014/main" id="{4037E47B-B8AE-F83D-176E-7A3E2EF3AEE4}"/>
                </a:ext>
              </a:extLst>
            </p:cNvPr>
            <p:cNvSpPr/>
            <p:nvPr/>
          </p:nvSpPr>
          <p:spPr>
            <a:xfrm>
              <a:off x="8813295" y="2037187"/>
              <a:ext cx="2121784" cy="2121784"/>
            </a:xfrm>
            <a:prstGeom prst="arc">
              <a:avLst>
                <a:gd name="adj1" fmla="val 19113375"/>
                <a:gd name="adj2" fmla="val 152685"/>
              </a:avLst>
            </a:prstGeom>
            <a:ln w="38100">
              <a:solidFill>
                <a:schemeClr val="accent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Arc 9">
              <a:extLst>
                <a:ext uri="{FF2B5EF4-FFF2-40B4-BE49-F238E27FC236}">
                  <a16:creationId xmlns:a16="http://schemas.microsoft.com/office/drawing/2014/main" id="{723599A9-7A55-E850-27FF-6E7036AAEA0B}"/>
                </a:ext>
              </a:extLst>
            </p:cNvPr>
            <p:cNvSpPr/>
            <p:nvPr/>
          </p:nvSpPr>
          <p:spPr>
            <a:xfrm flipH="1" flipV="1">
              <a:off x="985107" y="325503"/>
              <a:ext cx="5797856" cy="5797856"/>
            </a:xfrm>
            <a:prstGeom prst="arc">
              <a:avLst>
                <a:gd name="adj1" fmla="val 19522499"/>
                <a:gd name="adj2" fmla="val 45564"/>
              </a:avLst>
            </a:prstGeom>
            <a:ln w="38100">
              <a:solidFill>
                <a:schemeClr val="accent2"/>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D8B5635B-8B7B-97E7-7FB0-85A4A085FE46}"/>
                </a:ext>
              </a:extLst>
            </p:cNvPr>
            <p:cNvSpPr txBox="1"/>
            <p:nvPr/>
          </p:nvSpPr>
          <p:spPr>
            <a:xfrm>
              <a:off x="1447800" y="4961350"/>
              <a:ext cx="4705134" cy="984885"/>
            </a:xfrm>
            <a:prstGeom prst="rect">
              <a:avLst/>
            </a:prstGeom>
            <a:noFill/>
          </p:spPr>
          <p:txBody>
            <a:bodyPr wrap="none" rtlCol="0">
              <a:spAutoFit/>
            </a:bodyPr>
            <a:lstStyle/>
            <a:p>
              <a:pPr algn="l">
                <a:spcBef>
                  <a:spcPts val="1200"/>
                </a:spcBef>
              </a:pPr>
              <a:r>
                <a:rPr lang="en-US" sz="2400" dirty="0"/>
                <a:t>OUTPUT:</a:t>
              </a:r>
            </a:p>
            <a:p>
              <a:pPr algn="l">
                <a:spcBef>
                  <a:spcPts val="1200"/>
                </a:spcBef>
              </a:pPr>
              <a:r>
                <a:rPr lang="en-US" sz="2400" dirty="0"/>
                <a:t>Smaller force over greater distance</a:t>
              </a:r>
            </a:p>
          </p:txBody>
        </p:sp>
        <p:sp>
          <p:nvSpPr>
            <p:cNvPr id="14" name="TextBox 13">
              <a:extLst>
                <a:ext uri="{FF2B5EF4-FFF2-40B4-BE49-F238E27FC236}">
                  <a16:creationId xmlns:a16="http://schemas.microsoft.com/office/drawing/2014/main" id="{93A15EF2-663B-ECA5-36AF-561079614394}"/>
                </a:ext>
              </a:extLst>
            </p:cNvPr>
            <p:cNvSpPr txBox="1"/>
            <p:nvPr/>
          </p:nvSpPr>
          <p:spPr>
            <a:xfrm>
              <a:off x="6634559" y="1261766"/>
              <a:ext cx="4559261" cy="984885"/>
            </a:xfrm>
            <a:prstGeom prst="rect">
              <a:avLst/>
            </a:prstGeom>
            <a:noFill/>
          </p:spPr>
          <p:txBody>
            <a:bodyPr wrap="none" rtlCol="0">
              <a:spAutoFit/>
            </a:bodyPr>
            <a:lstStyle/>
            <a:p>
              <a:pPr algn="l">
                <a:spcBef>
                  <a:spcPts val="1200"/>
                </a:spcBef>
              </a:pPr>
              <a:r>
                <a:rPr lang="en-US" sz="2400" dirty="0"/>
                <a:t>INPUT:</a:t>
              </a:r>
            </a:p>
            <a:p>
              <a:pPr algn="l">
                <a:spcBef>
                  <a:spcPts val="1200"/>
                </a:spcBef>
              </a:pPr>
              <a:r>
                <a:rPr lang="en-US" sz="2400" dirty="0"/>
                <a:t>Larger force over smaller distance</a:t>
              </a:r>
            </a:p>
          </p:txBody>
        </p:sp>
        <p:cxnSp>
          <p:nvCxnSpPr>
            <p:cNvPr id="17" name="Straight Connector 16">
              <a:extLst>
                <a:ext uri="{FF2B5EF4-FFF2-40B4-BE49-F238E27FC236}">
                  <a16:creationId xmlns:a16="http://schemas.microsoft.com/office/drawing/2014/main" id="{31CF2545-F6C5-EF2F-0AB0-39D8244C5854}"/>
                </a:ext>
              </a:extLst>
            </p:cNvPr>
            <p:cNvCxnSpPr>
              <a:cxnSpLocks/>
            </p:cNvCxnSpPr>
            <p:nvPr/>
          </p:nvCxnSpPr>
          <p:spPr>
            <a:xfrm flipV="1">
              <a:off x="1447800" y="3141621"/>
              <a:ext cx="6366630" cy="1773279"/>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80B27444-379E-BBE9-4786-F1D000CE2C14}"/>
                </a:ext>
              </a:extLst>
            </p:cNvPr>
            <p:cNvSpPr/>
            <p:nvPr/>
          </p:nvSpPr>
          <p:spPr>
            <a:xfrm>
              <a:off x="7581527" y="2923907"/>
              <a:ext cx="449943" cy="44994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136876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Three Lever Classes by Ron Kurtus - Succeed in Understanding Machines:  School for Champions">
            <a:extLst>
              <a:ext uri="{FF2B5EF4-FFF2-40B4-BE49-F238E27FC236}">
                <a16:creationId xmlns:a16="http://schemas.microsoft.com/office/drawing/2014/main" id="{3D2AEE5A-7013-7F03-E8A1-FB14E26ADCF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67500" y="4080476"/>
            <a:ext cx="5524500" cy="1955800"/>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How do levers create energy if the conservation of energy does not allow  energy to be created? | Science Questions with Surprising Answers">
            <a:extLst>
              <a:ext uri="{FF2B5EF4-FFF2-40B4-BE49-F238E27FC236}">
                <a16:creationId xmlns:a16="http://schemas.microsoft.com/office/drawing/2014/main" id="{F60E238F-F8DF-3374-178A-24395AE33F9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398747" y="821724"/>
            <a:ext cx="4793253" cy="2456542"/>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3069D39B-66B7-FBD4-191B-76506D48E093}"/>
              </a:ext>
            </a:extLst>
          </p:cNvPr>
          <p:cNvSpPr>
            <a:spLocks noGrp="1"/>
          </p:cNvSpPr>
          <p:nvPr>
            <p:ph type="sldNum" sz="quarter" idx="4"/>
          </p:nvPr>
        </p:nvSpPr>
        <p:spPr/>
        <p:txBody>
          <a:bodyPr/>
          <a:lstStyle/>
          <a:p>
            <a:fld id="{14719505-AD43-774F-936C-A3AE71DD4EEA}" type="slidenum">
              <a:rPr lang="en-GB" smtClean="0"/>
              <a:pPr/>
              <a:t>34</a:t>
            </a:fld>
            <a:endParaRPr lang="en-GB" dirty="0"/>
          </a:p>
        </p:txBody>
      </p:sp>
      <p:sp>
        <p:nvSpPr>
          <p:cNvPr id="3" name="TextBox 2">
            <a:extLst>
              <a:ext uri="{FF2B5EF4-FFF2-40B4-BE49-F238E27FC236}">
                <a16:creationId xmlns:a16="http://schemas.microsoft.com/office/drawing/2014/main" id="{E273E7BF-8C53-0BC2-D59D-FBCE053FBD1F}"/>
              </a:ext>
            </a:extLst>
          </p:cNvPr>
          <p:cNvSpPr txBox="1"/>
          <p:nvPr/>
        </p:nvSpPr>
        <p:spPr>
          <a:xfrm>
            <a:off x="544703" y="525669"/>
            <a:ext cx="8614228" cy="1259113"/>
          </a:xfrm>
          <a:prstGeom prst="rect">
            <a:avLst/>
          </a:prstGeom>
          <a:noFill/>
        </p:spPr>
        <p:txBody>
          <a:bodyPr wrap="none" lIns="0" tIns="0" rIns="0" bIns="0" rtlCol="0">
            <a:noAutofit/>
          </a:bodyPr>
          <a:lstStyle/>
          <a:p>
            <a:pPr>
              <a:spcBef>
                <a:spcPts val="1200"/>
              </a:spcBef>
            </a:pPr>
            <a:r>
              <a:rPr lang="en-US" sz="4400" dirty="0"/>
              <a:t>MA &gt; 1</a:t>
            </a:r>
          </a:p>
          <a:p>
            <a:pPr>
              <a:spcBef>
                <a:spcPts val="1200"/>
              </a:spcBef>
            </a:pPr>
            <a:r>
              <a:rPr lang="en-US" sz="4400" dirty="0">
                <a:solidFill>
                  <a:schemeClr val="accent1"/>
                </a:solidFill>
              </a:rPr>
              <a:t>Output force </a:t>
            </a:r>
            <a:r>
              <a:rPr lang="en-US" sz="3600" dirty="0"/>
              <a:t>&gt; </a:t>
            </a:r>
            <a:r>
              <a:rPr lang="en-US" sz="3600" dirty="0">
                <a:solidFill>
                  <a:schemeClr val="accent2"/>
                </a:solidFill>
              </a:rPr>
              <a:t>input force</a:t>
            </a:r>
          </a:p>
          <a:p>
            <a:pPr>
              <a:spcBef>
                <a:spcPts val="1200"/>
              </a:spcBef>
            </a:pPr>
            <a:r>
              <a:rPr lang="en-US" sz="3600" dirty="0">
                <a:solidFill>
                  <a:schemeClr val="accent1"/>
                </a:solidFill>
              </a:rPr>
              <a:t>Output distance </a:t>
            </a:r>
            <a:r>
              <a:rPr lang="en-US" sz="3600" dirty="0"/>
              <a:t>&lt; </a:t>
            </a:r>
            <a:r>
              <a:rPr lang="en-US" sz="4400" dirty="0">
                <a:solidFill>
                  <a:schemeClr val="accent2"/>
                </a:solidFill>
              </a:rPr>
              <a:t>input distance</a:t>
            </a:r>
            <a:endParaRPr lang="en-US" sz="3600" dirty="0">
              <a:solidFill>
                <a:schemeClr val="accent2"/>
              </a:solidFill>
            </a:endParaRPr>
          </a:p>
        </p:txBody>
      </p:sp>
      <p:sp>
        <p:nvSpPr>
          <p:cNvPr id="4" name="TextBox 3">
            <a:extLst>
              <a:ext uri="{FF2B5EF4-FFF2-40B4-BE49-F238E27FC236}">
                <a16:creationId xmlns:a16="http://schemas.microsoft.com/office/drawing/2014/main" id="{0A979A2E-28C4-4AA7-50CB-BCA106D02D35}"/>
              </a:ext>
            </a:extLst>
          </p:cNvPr>
          <p:cNvSpPr txBox="1"/>
          <p:nvPr/>
        </p:nvSpPr>
        <p:spPr>
          <a:xfrm>
            <a:off x="544703" y="3429000"/>
            <a:ext cx="8614228" cy="2456542"/>
          </a:xfrm>
          <a:prstGeom prst="rect">
            <a:avLst/>
          </a:prstGeom>
          <a:noFill/>
        </p:spPr>
        <p:txBody>
          <a:bodyPr wrap="none" lIns="0" tIns="0" rIns="0" bIns="0" rtlCol="0">
            <a:noAutofit/>
          </a:bodyPr>
          <a:lstStyle/>
          <a:p>
            <a:pPr>
              <a:spcBef>
                <a:spcPts val="1200"/>
              </a:spcBef>
            </a:pPr>
            <a:r>
              <a:rPr lang="en-US" sz="4400" dirty="0"/>
              <a:t>MA &lt; 1</a:t>
            </a:r>
          </a:p>
          <a:p>
            <a:pPr>
              <a:spcBef>
                <a:spcPts val="1200"/>
              </a:spcBef>
            </a:pPr>
            <a:r>
              <a:rPr lang="en-US" sz="3600" dirty="0">
                <a:solidFill>
                  <a:schemeClr val="accent1"/>
                </a:solidFill>
              </a:rPr>
              <a:t>Output force </a:t>
            </a:r>
            <a:r>
              <a:rPr lang="en-US" sz="3600" dirty="0"/>
              <a:t>&lt; </a:t>
            </a:r>
            <a:r>
              <a:rPr lang="en-US" sz="4400" dirty="0">
                <a:solidFill>
                  <a:schemeClr val="accent2"/>
                </a:solidFill>
              </a:rPr>
              <a:t>input force</a:t>
            </a:r>
            <a:endParaRPr lang="en-US" sz="3600" dirty="0">
              <a:solidFill>
                <a:schemeClr val="accent2"/>
              </a:solidFill>
            </a:endParaRPr>
          </a:p>
          <a:p>
            <a:pPr>
              <a:spcBef>
                <a:spcPts val="1200"/>
              </a:spcBef>
            </a:pPr>
            <a:r>
              <a:rPr lang="en-US" sz="4400" dirty="0">
                <a:solidFill>
                  <a:schemeClr val="accent1"/>
                </a:solidFill>
              </a:rPr>
              <a:t>Output distance </a:t>
            </a:r>
            <a:r>
              <a:rPr lang="en-US" sz="3600" dirty="0"/>
              <a:t>&gt; </a:t>
            </a:r>
            <a:r>
              <a:rPr lang="en-US" sz="3600" dirty="0">
                <a:solidFill>
                  <a:schemeClr val="accent2"/>
                </a:solidFill>
              </a:rPr>
              <a:t>input distance</a:t>
            </a:r>
          </a:p>
        </p:txBody>
      </p:sp>
    </p:spTree>
    <p:extLst>
      <p:ext uri="{BB962C8B-B14F-4D97-AF65-F5344CB8AC3E}">
        <p14:creationId xmlns:p14="http://schemas.microsoft.com/office/powerpoint/2010/main" val="4190371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B9A834-1718-785C-3E61-6F59441BB217}"/>
              </a:ext>
            </a:extLst>
          </p:cNvPr>
          <p:cNvSpPr>
            <a:spLocks noGrp="1"/>
          </p:cNvSpPr>
          <p:nvPr>
            <p:ph type="sldNum" sz="quarter" idx="4"/>
          </p:nvPr>
        </p:nvSpPr>
        <p:spPr/>
        <p:txBody>
          <a:bodyPr/>
          <a:lstStyle/>
          <a:p>
            <a:fld id="{14719505-AD43-774F-936C-A3AE71DD4EEA}" type="slidenum">
              <a:rPr lang="en-GB" smtClean="0"/>
              <a:pPr/>
              <a:t>35</a:t>
            </a:fld>
            <a:endParaRPr lang="en-GB" dirty="0"/>
          </a:p>
        </p:txBody>
      </p:sp>
      <p:pic>
        <p:nvPicPr>
          <p:cNvPr id="12290" name="Picture 2" descr="Simple Machines - Levers | Let's Talk Science">
            <a:extLst>
              <a:ext uri="{FF2B5EF4-FFF2-40B4-BE49-F238E27FC236}">
                <a16:creationId xmlns:a16="http://schemas.microsoft.com/office/drawing/2014/main" id="{0CD833E7-F95F-9C7A-B569-29A71FC48D5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30938" y="0"/>
            <a:ext cx="7330124" cy="61571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29706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B9A834-1718-785C-3E61-6F59441BB217}"/>
              </a:ext>
            </a:extLst>
          </p:cNvPr>
          <p:cNvSpPr>
            <a:spLocks noGrp="1"/>
          </p:cNvSpPr>
          <p:nvPr>
            <p:ph type="sldNum" sz="quarter" idx="4"/>
          </p:nvPr>
        </p:nvSpPr>
        <p:spPr/>
        <p:txBody>
          <a:bodyPr/>
          <a:lstStyle/>
          <a:p>
            <a:fld id="{14719505-AD43-774F-936C-A3AE71DD4EEA}" type="slidenum">
              <a:rPr lang="en-GB" smtClean="0"/>
              <a:pPr/>
              <a:t>36</a:t>
            </a:fld>
            <a:endParaRPr lang="en-GB" dirty="0"/>
          </a:p>
        </p:txBody>
      </p:sp>
      <p:cxnSp>
        <p:nvCxnSpPr>
          <p:cNvPr id="4" name="Straight Connector 3">
            <a:extLst>
              <a:ext uri="{FF2B5EF4-FFF2-40B4-BE49-F238E27FC236}">
                <a16:creationId xmlns:a16="http://schemas.microsoft.com/office/drawing/2014/main" id="{A02AAC2B-CCFA-55E3-E45A-B14238C36C6C}"/>
              </a:ext>
            </a:extLst>
          </p:cNvPr>
          <p:cNvCxnSpPr/>
          <p:nvPr/>
        </p:nvCxnSpPr>
        <p:spPr>
          <a:xfrm>
            <a:off x="2082695" y="4169123"/>
            <a:ext cx="8694057"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F8F65EE-394F-63D7-1C63-AB2ABB96936C}"/>
              </a:ext>
            </a:extLst>
          </p:cNvPr>
          <p:cNvCxnSpPr>
            <a:cxnSpLocks/>
          </p:cNvCxnSpPr>
          <p:nvPr/>
        </p:nvCxnSpPr>
        <p:spPr>
          <a:xfrm flipH="1">
            <a:off x="2117412" y="3976653"/>
            <a:ext cx="3946264" cy="18651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A5C947E-4172-422A-D902-D2505C0AA3D4}"/>
              </a:ext>
            </a:extLst>
          </p:cNvPr>
          <p:cNvCxnSpPr>
            <a:cxnSpLocks/>
          </p:cNvCxnSpPr>
          <p:nvPr/>
        </p:nvCxnSpPr>
        <p:spPr>
          <a:xfrm flipV="1">
            <a:off x="6063676" y="3911600"/>
            <a:ext cx="1375349" cy="65053"/>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Arc 9">
            <a:extLst>
              <a:ext uri="{FF2B5EF4-FFF2-40B4-BE49-F238E27FC236}">
                <a16:creationId xmlns:a16="http://schemas.microsoft.com/office/drawing/2014/main" id="{9C2AAACF-F9DD-C0DD-E1E6-260DCD1AB0D6}"/>
              </a:ext>
            </a:extLst>
          </p:cNvPr>
          <p:cNvSpPr/>
          <p:nvPr/>
        </p:nvSpPr>
        <p:spPr>
          <a:xfrm>
            <a:off x="4428289" y="2801552"/>
            <a:ext cx="3074168" cy="3105468"/>
          </a:xfrm>
          <a:prstGeom prst="arc">
            <a:avLst>
              <a:gd name="adj1" fmla="val 11192472"/>
              <a:gd name="adj2" fmla="val 21181858"/>
            </a:avLst>
          </a:prstGeom>
          <a:ln w="19050">
            <a:solidFill>
              <a:schemeClr val="accent2"/>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a:extLst>
              <a:ext uri="{FF2B5EF4-FFF2-40B4-BE49-F238E27FC236}">
                <a16:creationId xmlns:a16="http://schemas.microsoft.com/office/drawing/2014/main" id="{29AE53CB-643D-246D-9687-B73605320FE8}"/>
              </a:ext>
            </a:extLst>
          </p:cNvPr>
          <p:cNvSpPr/>
          <p:nvPr/>
        </p:nvSpPr>
        <p:spPr>
          <a:xfrm>
            <a:off x="2117413" y="317532"/>
            <a:ext cx="7957175" cy="8038193"/>
          </a:xfrm>
          <a:prstGeom prst="arc">
            <a:avLst>
              <a:gd name="adj1" fmla="val 10947114"/>
              <a:gd name="adj2" fmla="val 21443793"/>
            </a:avLst>
          </a:prstGeom>
          <a:ln w="19050">
            <a:solidFill>
              <a:schemeClr val="accent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Oval 4">
            <a:extLst>
              <a:ext uri="{FF2B5EF4-FFF2-40B4-BE49-F238E27FC236}">
                <a16:creationId xmlns:a16="http://schemas.microsoft.com/office/drawing/2014/main" id="{F51FD241-98BF-43F1-16D2-A971470F8CB7}"/>
              </a:ext>
            </a:extLst>
          </p:cNvPr>
          <p:cNvSpPr/>
          <p:nvPr/>
        </p:nvSpPr>
        <p:spPr>
          <a:xfrm>
            <a:off x="5872561" y="3783548"/>
            <a:ext cx="382229" cy="38222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2819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125E-6 2.96296E-6 L 0.32369 -0.02778 " pathEditMode="relative" rAng="0" ptsTypes="AA">
                                      <p:cBhvr>
                                        <p:cTn id="6" dur="2000" fill="hold"/>
                                        <p:tgtEl>
                                          <p:spTgt spid="7"/>
                                        </p:tgtEl>
                                        <p:attrNameLst>
                                          <p:attrName>ppt_x</p:attrName>
                                          <p:attrName>ppt_y</p:attrName>
                                        </p:attrNameLst>
                                      </p:cBhvr>
                                      <p:rCtr x="16185" y="-1389"/>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20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right)">
                                      <p:cBhvr>
                                        <p:cTn id="16"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B9A834-1718-785C-3E61-6F59441BB217}"/>
              </a:ext>
            </a:extLst>
          </p:cNvPr>
          <p:cNvSpPr>
            <a:spLocks noGrp="1"/>
          </p:cNvSpPr>
          <p:nvPr>
            <p:ph type="sldNum" sz="quarter" idx="4"/>
          </p:nvPr>
        </p:nvSpPr>
        <p:spPr/>
        <p:txBody>
          <a:bodyPr/>
          <a:lstStyle/>
          <a:p>
            <a:fld id="{14719505-AD43-774F-936C-A3AE71DD4EEA}" type="slidenum">
              <a:rPr lang="en-GB" smtClean="0"/>
              <a:pPr/>
              <a:t>37</a:t>
            </a:fld>
            <a:endParaRPr lang="en-GB" dirty="0"/>
          </a:p>
        </p:txBody>
      </p:sp>
      <p:cxnSp>
        <p:nvCxnSpPr>
          <p:cNvPr id="4" name="Straight Connector 3">
            <a:extLst>
              <a:ext uri="{FF2B5EF4-FFF2-40B4-BE49-F238E27FC236}">
                <a16:creationId xmlns:a16="http://schemas.microsoft.com/office/drawing/2014/main" id="{A02AAC2B-CCFA-55E3-E45A-B14238C36C6C}"/>
              </a:ext>
            </a:extLst>
          </p:cNvPr>
          <p:cNvCxnSpPr/>
          <p:nvPr/>
        </p:nvCxnSpPr>
        <p:spPr>
          <a:xfrm>
            <a:off x="2082695" y="4169123"/>
            <a:ext cx="8694057"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F8F65EE-394F-63D7-1C63-AB2ABB96936C}"/>
              </a:ext>
            </a:extLst>
          </p:cNvPr>
          <p:cNvCxnSpPr>
            <a:cxnSpLocks/>
          </p:cNvCxnSpPr>
          <p:nvPr/>
        </p:nvCxnSpPr>
        <p:spPr>
          <a:xfrm flipH="1">
            <a:off x="6063675" y="3791808"/>
            <a:ext cx="3946264" cy="18651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A5C947E-4172-422A-D902-D2505C0AA3D4}"/>
              </a:ext>
            </a:extLst>
          </p:cNvPr>
          <p:cNvCxnSpPr>
            <a:cxnSpLocks/>
          </p:cNvCxnSpPr>
          <p:nvPr/>
        </p:nvCxnSpPr>
        <p:spPr>
          <a:xfrm flipV="1">
            <a:off x="6063676" y="3945875"/>
            <a:ext cx="806902" cy="3077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Arc 9">
            <a:extLst>
              <a:ext uri="{FF2B5EF4-FFF2-40B4-BE49-F238E27FC236}">
                <a16:creationId xmlns:a16="http://schemas.microsoft.com/office/drawing/2014/main" id="{9C2AAACF-F9DD-C0DD-E1E6-260DCD1AB0D6}"/>
              </a:ext>
            </a:extLst>
          </p:cNvPr>
          <p:cNvSpPr/>
          <p:nvPr/>
        </p:nvSpPr>
        <p:spPr>
          <a:xfrm>
            <a:off x="5179263" y="3341726"/>
            <a:ext cx="1768822" cy="1786831"/>
          </a:xfrm>
          <a:prstGeom prst="arc">
            <a:avLst>
              <a:gd name="adj1" fmla="val 11192472"/>
              <a:gd name="adj2" fmla="val 21181858"/>
            </a:avLst>
          </a:prstGeom>
          <a:ln w="19050">
            <a:solidFill>
              <a:schemeClr val="accent2"/>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a:extLst>
              <a:ext uri="{FF2B5EF4-FFF2-40B4-BE49-F238E27FC236}">
                <a16:creationId xmlns:a16="http://schemas.microsoft.com/office/drawing/2014/main" id="{29AE53CB-643D-246D-9687-B73605320FE8}"/>
              </a:ext>
            </a:extLst>
          </p:cNvPr>
          <p:cNvSpPr/>
          <p:nvPr/>
        </p:nvSpPr>
        <p:spPr>
          <a:xfrm>
            <a:off x="2117413" y="317532"/>
            <a:ext cx="7957175" cy="8038193"/>
          </a:xfrm>
          <a:prstGeom prst="arc">
            <a:avLst>
              <a:gd name="adj1" fmla="val 10947114"/>
              <a:gd name="adj2" fmla="val 21443793"/>
            </a:avLst>
          </a:prstGeom>
          <a:ln w="19050">
            <a:solidFill>
              <a:schemeClr val="accent1"/>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Oval 4">
            <a:extLst>
              <a:ext uri="{FF2B5EF4-FFF2-40B4-BE49-F238E27FC236}">
                <a16:creationId xmlns:a16="http://schemas.microsoft.com/office/drawing/2014/main" id="{F51FD241-98BF-43F1-16D2-A971470F8CB7}"/>
              </a:ext>
            </a:extLst>
          </p:cNvPr>
          <p:cNvSpPr/>
          <p:nvPr/>
        </p:nvSpPr>
        <p:spPr>
          <a:xfrm>
            <a:off x="5872561" y="3783548"/>
            <a:ext cx="382229" cy="38222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6A6BCA5-280D-9B29-FB7B-D550A9AADD36}"/>
                  </a:ext>
                </a:extLst>
              </p:cNvPr>
              <p:cNvSpPr txBox="1"/>
              <p:nvPr/>
            </p:nvSpPr>
            <p:spPr>
              <a:xfrm>
                <a:off x="695345" y="4862218"/>
                <a:ext cx="10736657" cy="805157"/>
              </a:xfrm>
              <a:prstGeom prst="rect">
                <a:avLst/>
              </a:prstGeom>
              <a:noFill/>
            </p:spPr>
            <p:txBody>
              <a:bodyPr wrap="none" lIns="0" tIns="0" rIns="0" bIns="0" rtlCol="0">
                <a:spAutoFit/>
              </a:bodyPr>
              <a:lstStyle/>
              <a:p>
                <a:pPr>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latin typeface="Cambria Math" panose="02040503050406030204" pitchFamily="18" charset="0"/>
                        </a:rPr>
                        <m:t>MA</m:t>
                      </m:r>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sty m:val="p"/>
                            </m:rPr>
                            <a:rPr lang="en-US" sz="2400" b="0" i="0" smtClean="0">
                              <a:latin typeface="Cambria Math" panose="02040503050406030204" pitchFamily="18" charset="0"/>
                            </a:rPr>
                            <m:t>input</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distance</m:t>
                          </m:r>
                        </m:num>
                        <m:den>
                          <m:r>
                            <m:rPr>
                              <m:sty m:val="p"/>
                            </m:rPr>
                            <a:rPr lang="en-US" sz="2400" b="0" i="0" smtClean="0">
                              <a:latin typeface="Cambria Math" panose="02040503050406030204" pitchFamily="18" charset="0"/>
                            </a:rPr>
                            <m:t>output</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distance</m:t>
                          </m:r>
                        </m:den>
                      </m:f>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nor/>
                            </m:rPr>
                            <a:rPr lang="en-US" sz="2400" b="0" i="0" smtClean="0">
                              <a:latin typeface="Cambria Math" panose="02040503050406030204" pitchFamily="18" charset="0"/>
                            </a:rPr>
                            <m:t>input</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semi</m:t>
                          </m:r>
                          <m:r>
                            <m:rPr>
                              <m:nor/>
                            </m:rPr>
                            <a:rPr lang="en-US" sz="2400" b="0" i="0" smtClean="0">
                              <a:latin typeface="Cambria Math" panose="02040503050406030204" pitchFamily="18" charset="0"/>
                            </a:rPr>
                            <m:t>−</m:t>
                          </m:r>
                          <m:r>
                            <m:rPr>
                              <m:nor/>
                            </m:rPr>
                            <a:rPr lang="en-US" sz="2400" b="0" i="0" smtClean="0">
                              <a:latin typeface="Cambria Math" panose="02040503050406030204" pitchFamily="18" charset="0"/>
                            </a:rPr>
                            <m:t>circle</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circumference</m:t>
                          </m:r>
                        </m:num>
                        <m:den>
                          <m:r>
                            <m:rPr>
                              <m:nor/>
                            </m:rPr>
                            <a:rPr lang="en-US" sz="2400" b="0" i="0" smtClean="0">
                              <a:latin typeface="Cambria Math" panose="02040503050406030204" pitchFamily="18" charset="0"/>
                            </a:rPr>
                            <m:t>output</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semi</m:t>
                          </m:r>
                          <m:r>
                            <m:rPr>
                              <m:nor/>
                            </m:rPr>
                            <a:rPr lang="en-US" sz="2400" b="0" i="0" smtClean="0">
                              <a:latin typeface="Cambria Math" panose="02040503050406030204" pitchFamily="18" charset="0"/>
                            </a:rPr>
                            <m:t>−</m:t>
                          </m:r>
                          <m:r>
                            <m:rPr>
                              <m:nor/>
                            </m:rPr>
                            <a:rPr lang="en-US" sz="2400" b="0" i="0" smtClean="0">
                              <a:latin typeface="Cambria Math" panose="02040503050406030204" pitchFamily="18" charset="0"/>
                            </a:rPr>
                            <m:t>circle</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circumference</m:t>
                          </m:r>
                        </m:den>
                      </m:f>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sty m:val="p"/>
                            </m:rPr>
                            <a:rPr lang="el-GR" sz="2400" b="0" i="1" smtClean="0">
                              <a:latin typeface="Cambria Math" panose="02040503050406030204" pitchFamily="18" charset="0"/>
                              <a:ea typeface="Cambria Math" panose="02040503050406030204" pitchFamily="18" charset="0"/>
                            </a:rPr>
                            <m:t>π</m:t>
                          </m:r>
                          <m:r>
                            <a:rPr lang="en-US" sz="2400" b="0" i="1" smtClean="0">
                              <a:latin typeface="Cambria Math" panose="02040503050406030204" pitchFamily="18" charset="0"/>
                              <a:ea typeface="Cambria Math" panose="02040503050406030204" pitchFamily="18" charset="0"/>
                            </a:rPr>
                            <m:t> </m:t>
                          </m:r>
                          <m:r>
                            <a:rPr lang="el-GR"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 </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𝑖𝑛𝑝𝑢𝑡</m:t>
                              </m:r>
                            </m:sub>
                          </m:sSub>
                        </m:num>
                        <m:den>
                          <m:r>
                            <m:rPr>
                              <m:sty m:val="p"/>
                            </m:rPr>
                            <a:rPr lang="el-GR" sz="2400" b="0" i="1" smtClean="0">
                              <a:latin typeface="Cambria Math" panose="02040503050406030204" pitchFamily="18" charset="0"/>
                              <a:ea typeface="Cambria Math" panose="02040503050406030204" pitchFamily="18" charset="0"/>
                            </a:rPr>
                            <m:t>π</m:t>
                          </m:r>
                          <m:r>
                            <a:rPr lang="en-US" sz="2400" b="0" i="1" smtClean="0">
                              <a:latin typeface="Cambria Math" panose="02040503050406030204" pitchFamily="18" charset="0"/>
                              <a:ea typeface="Cambria Math" panose="02040503050406030204" pitchFamily="18" charset="0"/>
                            </a:rPr>
                            <m:t> </m:t>
                          </m:r>
                          <m:r>
                            <a:rPr lang="el-GR" sz="2400" b="0" i="1" smtClean="0">
                              <a:latin typeface="Cambria Math" panose="02040503050406030204" pitchFamily="18" charset="0"/>
                              <a:ea typeface="Cambria Math" panose="02040503050406030204" pitchFamily="18" charset="0"/>
                            </a:rPr>
                            <m:t>×</m:t>
                          </m:r>
                          <m:r>
                            <a:rPr lang="en-US" sz="2400" b="0" i="0" smtClean="0">
                              <a:latin typeface="Cambria Math" panose="02040503050406030204" pitchFamily="18" charset="0"/>
                              <a:ea typeface="Cambria Math" panose="02040503050406030204" pitchFamily="18" charset="0"/>
                            </a:rPr>
                            <m:t> </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𝑜𝑢𝑡𝑝𝑢𝑡</m:t>
                              </m:r>
                            </m:sub>
                          </m:sSub>
                        </m:den>
                      </m:f>
                      <m:r>
                        <a:rPr lang="en-US" sz="2400" b="0" i="0" smtClean="0">
                          <a:latin typeface="Cambria Math" panose="02040503050406030204" pitchFamily="18" charset="0"/>
                        </a:rPr>
                        <m:t>=</m:t>
                      </m:r>
                      <m:f>
                        <m:fPr>
                          <m:ctrlPr>
                            <a:rPr lang="en-US" sz="2400" i="1">
                              <a:latin typeface="Cambria Math" panose="02040503050406030204" pitchFamily="18" charset="0"/>
                            </a:rPr>
                          </m:ctrlPr>
                        </m:fPr>
                        <m:num>
                          <m:sSub>
                            <m:sSubPr>
                              <m:ctrlPr>
                                <a:rPr lang="en-US" sz="2400" i="1">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𝑟</m:t>
                              </m:r>
                            </m:e>
                            <m:sub>
                              <m:r>
                                <a:rPr lang="en-US" sz="2400" i="1">
                                  <a:latin typeface="Cambria Math" panose="02040503050406030204" pitchFamily="18" charset="0"/>
                                  <a:ea typeface="Cambria Math" panose="02040503050406030204" pitchFamily="18" charset="0"/>
                                </a:rPr>
                                <m:t>𝑖</m:t>
                              </m:r>
                              <m:r>
                                <a:rPr lang="en-US" sz="2400" b="0" i="1" smtClean="0">
                                  <a:latin typeface="Cambria Math" panose="02040503050406030204" pitchFamily="18" charset="0"/>
                                  <a:ea typeface="Cambria Math" panose="02040503050406030204" pitchFamily="18" charset="0"/>
                                </a:rPr>
                                <m:t>𝑛𝑝𝑢𝑡</m:t>
                              </m:r>
                            </m:sub>
                          </m:sSub>
                        </m:num>
                        <m:den>
                          <m:sSub>
                            <m:sSubPr>
                              <m:ctrlPr>
                                <a:rPr lang="en-US" sz="2400" i="1">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𝑟</m:t>
                              </m:r>
                            </m:e>
                            <m:sub>
                              <m:r>
                                <a:rPr lang="en-US" sz="2400" i="1">
                                  <a:latin typeface="Cambria Math" panose="02040503050406030204" pitchFamily="18" charset="0"/>
                                  <a:ea typeface="Cambria Math" panose="02040503050406030204" pitchFamily="18" charset="0"/>
                                </a:rPr>
                                <m:t>𝑜</m:t>
                              </m:r>
                              <m:r>
                                <a:rPr lang="en-US" sz="2400" b="0" i="1" smtClean="0">
                                  <a:latin typeface="Cambria Math" panose="02040503050406030204" pitchFamily="18" charset="0"/>
                                  <a:ea typeface="Cambria Math" panose="02040503050406030204" pitchFamily="18" charset="0"/>
                                </a:rPr>
                                <m:t>𝑢𝑝𝑢𝑡</m:t>
                              </m:r>
                            </m:sub>
                          </m:sSub>
                        </m:den>
                      </m:f>
                    </m:oMath>
                  </m:oMathPara>
                </a14:m>
                <a:endParaRPr lang="en-US" sz="2400" dirty="0"/>
              </a:p>
            </p:txBody>
          </p:sp>
        </mc:Choice>
        <mc:Fallback xmlns="">
          <p:sp>
            <p:nvSpPr>
              <p:cNvPr id="3" name="TextBox 2">
                <a:extLst>
                  <a:ext uri="{FF2B5EF4-FFF2-40B4-BE49-F238E27FC236}">
                    <a16:creationId xmlns:a16="http://schemas.microsoft.com/office/drawing/2014/main" id="{C6A6BCA5-280D-9B29-FB7B-D550A9AADD36}"/>
                  </a:ext>
                </a:extLst>
              </p:cNvPr>
              <p:cNvSpPr txBox="1">
                <a:spLocks noRot="1" noChangeAspect="1" noMove="1" noResize="1" noEditPoints="1" noAdjustHandles="1" noChangeArrowheads="1" noChangeShapeType="1" noTextEdit="1"/>
              </p:cNvSpPr>
              <p:nvPr/>
            </p:nvSpPr>
            <p:spPr>
              <a:xfrm>
                <a:off x="695345" y="4862218"/>
                <a:ext cx="10736657" cy="805157"/>
              </a:xfrm>
              <a:prstGeom prst="rect">
                <a:avLst/>
              </a:prstGeom>
              <a:blipFill>
                <a:blip r:embed="rId2"/>
                <a:stretch>
                  <a:fillRect l="-118" t="-7813" b="-140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4400CEB-B435-F077-7EE0-5C82C79C9AA8}"/>
                  </a:ext>
                </a:extLst>
              </p:cNvPr>
              <p:cNvSpPr txBox="1"/>
              <p:nvPr/>
            </p:nvSpPr>
            <p:spPr>
              <a:xfrm>
                <a:off x="6217542" y="3536168"/>
                <a:ext cx="788870" cy="390748"/>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𝑖𝑛𝑝𝑢𝑡</m:t>
                          </m:r>
                        </m:sub>
                      </m:sSub>
                    </m:oMath>
                  </m:oMathPara>
                </a14:m>
                <a:endParaRPr lang="en-US" dirty="0"/>
              </a:p>
            </p:txBody>
          </p:sp>
        </mc:Choice>
        <mc:Fallback xmlns="">
          <p:sp>
            <p:nvSpPr>
              <p:cNvPr id="6" name="TextBox 5">
                <a:extLst>
                  <a:ext uri="{FF2B5EF4-FFF2-40B4-BE49-F238E27FC236}">
                    <a16:creationId xmlns:a16="http://schemas.microsoft.com/office/drawing/2014/main" id="{04400CEB-B435-F077-7EE0-5C82C79C9AA8}"/>
                  </a:ext>
                </a:extLst>
              </p:cNvPr>
              <p:cNvSpPr txBox="1">
                <a:spLocks noRot="1" noChangeAspect="1" noMove="1" noResize="1" noEditPoints="1" noAdjustHandles="1" noChangeArrowheads="1" noChangeShapeType="1" noTextEdit="1"/>
              </p:cNvSpPr>
              <p:nvPr/>
            </p:nvSpPr>
            <p:spPr>
              <a:xfrm>
                <a:off x="6217542" y="3536168"/>
                <a:ext cx="788870" cy="390748"/>
              </a:xfrm>
              <a:prstGeom prst="rect">
                <a:avLst/>
              </a:prstGeom>
              <a:blipFill>
                <a:blip r:embed="rId3"/>
                <a:stretch>
                  <a:fillRect b="-62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1C35A26E-DCFA-9A84-6D1A-AF835D71CC90}"/>
                  </a:ext>
                </a:extLst>
              </p:cNvPr>
              <p:cNvSpPr txBox="1"/>
              <p:nvPr/>
            </p:nvSpPr>
            <p:spPr>
              <a:xfrm>
                <a:off x="9494142" y="3382101"/>
                <a:ext cx="902683" cy="390748"/>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𝑜𝑢𝑡𝑝𝑢𝑡</m:t>
                          </m:r>
                        </m:sub>
                      </m:sSub>
                    </m:oMath>
                  </m:oMathPara>
                </a14:m>
                <a:endParaRPr lang="en-US" dirty="0"/>
              </a:p>
            </p:txBody>
          </p:sp>
        </mc:Choice>
        <mc:Fallback xmlns="">
          <p:sp>
            <p:nvSpPr>
              <p:cNvPr id="12" name="TextBox 11">
                <a:extLst>
                  <a:ext uri="{FF2B5EF4-FFF2-40B4-BE49-F238E27FC236}">
                    <a16:creationId xmlns:a16="http://schemas.microsoft.com/office/drawing/2014/main" id="{1C35A26E-DCFA-9A84-6D1A-AF835D71CC90}"/>
                  </a:ext>
                </a:extLst>
              </p:cNvPr>
              <p:cNvSpPr txBox="1">
                <a:spLocks noRot="1" noChangeAspect="1" noMove="1" noResize="1" noEditPoints="1" noAdjustHandles="1" noChangeArrowheads="1" noChangeShapeType="1" noTextEdit="1"/>
              </p:cNvSpPr>
              <p:nvPr/>
            </p:nvSpPr>
            <p:spPr>
              <a:xfrm>
                <a:off x="9494142" y="3382101"/>
                <a:ext cx="902683" cy="390748"/>
              </a:xfrm>
              <a:prstGeom prst="rect">
                <a:avLst/>
              </a:prstGeom>
              <a:blipFill>
                <a:blip r:embed="rId4"/>
                <a:stretch>
                  <a:fillRect b="-6250"/>
                </a:stretch>
              </a:blipFill>
            </p:spPr>
            <p:txBody>
              <a:bodyPr/>
              <a:lstStyle/>
              <a:p>
                <a:r>
                  <a:rPr lang="en-US">
                    <a:noFill/>
                  </a:rPr>
                  <a:t> </a:t>
                </a:r>
              </a:p>
            </p:txBody>
          </p:sp>
        </mc:Fallback>
      </mc:AlternateContent>
    </p:spTree>
    <p:extLst>
      <p:ext uri="{BB962C8B-B14F-4D97-AF65-F5344CB8AC3E}">
        <p14:creationId xmlns:p14="http://schemas.microsoft.com/office/powerpoint/2010/main" val="14990948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161925" y="1931470"/>
            <a:ext cx="6699250" cy="2995060"/>
          </a:xfrm>
          <a:prstGeom prst="rect">
            <a:avLst/>
          </a:prstGeom>
        </p:spPr>
        <p:txBody>
          <a:bodyPr vert="horz" lIns="0" tIns="0" rIns="90000" bIns="0" rtlCol="0" anchor="ctr">
            <a:noAutofit/>
          </a:bodyPr>
          <a:lstStyle/>
          <a:p>
            <a:pPr lvl="0"/>
            <a:r>
              <a:rPr lang="en-US" sz="4800" b="1" dirty="0">
                <a:solidFill>
                  <a:schemeClr val="bg1"/>
                </a:solidFill>
              </a:rPr>
              <a:t>Work through Section 5</a:t>
            </a:r>
            <a:endParaRPr lang="en-ZA" sz="4800" dirty="0">
              <a:solidFill>
                <a:schemeClr val="bg1"/>
              </a:solidFill>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38</a:t>
            </a:fld>
            <a:endParaRPr lang="en-GB"/>
          </a:p>
        </p:txBody>
      </p:sp>
      <p:pic>
        <p:nvPicPr>
          <p:cNvPr id="5" name="Graphic 4" descr="Head with gears with solid fill">
            <a:extLst>
              <a:ext uri="{FF2B5EF4-FFF2-40B4-BE49-F238E27FC236}">
                <a16:creationId xmlns:a16="http://schemas.microsoft.com/office/drawing/2014/main" id="{B9761C3D-0EB5-29BE-B467-22D7D6F9C5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9874" y="1772587"/>
            <a:ext cx="3600000" cy="3600000"/>
          </a:xfrm>
          <a:prstGeom prst="rect">
            <a:avLst/>
          </a:prstGeom>
        </p:spPr>
      </p:pic>
    </p:spTree>
    <p:extLst>
      <p:ext uri="{BB962C8B-B14F-4D97-AF65-F5344CB8AC3E}">
        <p14:creationId xmlns:p14="http://schemas.microsoft.com/office/powerpoint/2010/main" val="13043970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6BE02-BE20-E39D-661C-A0CB16528C4A}"/>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a16="http://schemas.microsoft.com/office/drawing/2014/main" id="{DB1E358C-A76A-A7E2-AD62-BC2FA7669AF7}"/>
              </a:ext>
            </a:extLst>
          </p:cNvPr>
          <p:cNvSpPr>
            <a:spLocks noGrp="1"/>
          </p:cNvSpPr>
          <p:nvPr>
            <p:ph type="sldNum" sz="quarter" idx="4"/>
          </p:nvPr>
        </p:nvSpPr>
        <p:spPr/>
        <p:txBody>
          <a:bodyPr/>
          <a:lstStyle/>
          <a:p>
            <a:fld id="{14719505-AD43-774F-936C-A3AE71DD4EEA}" type="slidenum">
              <a:rPr lang="en-GB" smtClean="0"/>
              <a:pPr/>
              <a:t>39</a:t>
            </a:fld>
            <a:endParaRPr lang="en-GB" dirty="0"/>
          </a:p>
        </p:txBody>
      </p:sp>
      <p:pic>
        <p:nvPicPr>
          <p:cNvPr id="5" name="Picture 4" descr="A picture containing wooden, floor, wood, board&#10;&#10;Description automatically generated">
            <a:extLst>
              <a:ext uri="{FF2B5EF4-FFF2-40B4-BE49-F238E27FC236}">
                <a16:creationId xmlns:a16="http://schemas.microsoft.com/office/drawing/2014/main" id="{3A2B741C-BE36-7DA3-C3A5-4860408E182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5400000">
            <a:off x="2667001" y="-2667001"/>
            <a:ext cx="6858000" cy="12192002"/>
          </a:xfrm>
          <a:prstGeom prst="rect">
            <a:avLst/>
          </a:prstGeom>
        </p:spPr>
      </p:pic>
      <p:sp>
        <p:nvSpPr>
          <p:cNvPr id="6" name="TextBox 5">
            <a:extLst>
              <a:ext uri="{FF2B5EF4-FFF2-40B4-BE49-F238E27FC236}">
                <a16:creationId xmlns:a16="http://schemas.microsoft.com/office/drawing/2014/main" id="{287C50BC-5FF2-303D-AB94-FE5F9ED5B3AF}"/>
              </a:ext>
            </a:extLst>
          </p:cNvPr>
          <p:cNvSpPr txBox="1"/>
          <p:nvPr/>
        </p:nvSpPr>
        <p:spPr>
          <a:xfrm>
            <a:off x="2138638" y="1780162"/>
            <a:ext cx="1236236" cy="523220"/>
          </a:xfrm>
          <a:prstGeom prst="rect">
            <a:avLst/>
          </a:prstGeom>
          <a:noFill/>
        </p:spPr>
        <p:txBody>
          <a:bodyPr wrap="none" rtlCol="0">
            <a:spAutoFit/>
          </a:bodyPr>
          <a:lstStyle/>
          <a:p>
            <a:pPr algn="l">
              <a:spcBef>
                <a:spcPts val="1200"/>
              </a:spcBef>
            </a:pPr>
            <a:r>
              <a:rPr lang="en-US" sz="2800" dirty="0">
                <a:solidFill>
                  <a:schemeClr val="bg1"/>
                </a:solidFill>
              </a:rPr>
              <a:t>45 mm</a:t>
            </a:r>
          </a:p>
        </p:txBody>
      </p:sp>
      <p:sp>
        <p:nvSpPr>
          <p:cNvPr id="7" name="Left Brace 6">
            <a:extLst>
              <a:ext uri="{FF2B5EF4-FFF2-40B4-BE49-F238E27FC236}">
                <a16:creationId xmlns:a16="http://schemas.microsoft.com/office/drawing/2014/main" id="{A2D057AE-9F13-E6D0-2DB4-CD77D8102F72}"/>
              </a:ext>
            </a:extLst>
          </p:cNvPr>
          <p:cNvSpPr/>
          <p:nvPr/>
        </p:nvSpPr>
        <p:spPr>
          <a:xfrm rot="5400000">
            <a:off x="2649769" y="1792252"/>
            <a:ext cx="404734" cy="1426995"/>
          </a:xfrm>
          <a:prstGeom prst="leftBrace">
            <a:avLst>
              <a:gd name="adj1" fmla="val 75000"/>
              <a:gd name="adj2" fmla="val 50000"/>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Left Brace 7">
            <a:extLst>
              <a:ext uri="{FF2B5EF4-FFF2-40B4-BE49-F238E27FC236}">
                <a16:creationId xmlns:a16="http://schemas.microsoft.com/office/drawing/2014/main" id="{712AFB53-B4BD-E9A3-1925-FDF1B0236A13}"/>
              </a:ext>
            </a:extLst>
          </p:cNvPr>
          <p:cNvSpPr/>
          <p:nvPr/>
        </p:nvSpPr>
        <p:spPr>
          <a:xfrm rot="16200000">
            <a:off x="6773079" y="-1403103"/>
            <a:ext cx="404734" cy="9673613"/>
          </a:xfrm>
          <a:prstGeom prst="leftBrace">
            <a:avLst>
              <a:gd name="adj1" fmla="val 75000"/>
              <a:gd name="adj2" fmla="val 50000"/>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a:extLst>
              <a:ext uri="{FF2B5EF4-FFF2-40B4-BE49-F238E27FC236}">
                <a16:creationId xmlns:a16="http://schemas.microsoft.com/office/drawing/2014/main" id="{153CD225-97BD-CF91-68FF-1BE2EA832855}"/>
              </a:ext>
            </a:extLst>
          </p:cNvPr>
          <p:cNvSpPr txBox="1"/>
          <p:nvPr/>
        </p:nvSpPr>
        <p:spPr>
          <a:xfrm>
            <a:off x="6261949" y="3636071"/>
            <a:ext cx="1426994" cy="523220"/>
          </a:xfrm>
          <a:prstGeom prst="rect">
            <a:avLst/>
          </a:prstGeom>
          <a:noFill/>
        </p:spPr>
        <p:txBody>
          <a:bodyPr wrap="none" rtlCol="0">
            <a:spAutoFit/>
          </a:bodyPr>
          <a:lstStyle/>
          <a:p>
            <a:pPr algn="l">
              <a:spcBef>
                <a:spcPts val="1200"/>
              </a:spcBef>
            </a:pPr>
            <a:r>
              <a:rPr lang="en-US" sz="2800" dirty="0">
                <a:solidFill>
                  <a:schemeClr val="bg1"/>
                </a:solidFill>
              </a:rPr>
              <a:t>295 mm</a:t>
            </a:r>
          </a:p>
        </p:txBody>
      </p:sp>
      <p:sp>
        <p:nvSpPr>
          <p:cNvPr id="4" name="Rectangle 3">
            <a:extLst>
              <a:ext uri="{FF2B5EF4-FFF2-40B4-BE49-F238E27FC236}">
                <a16:creationId xmlns:a16="http://schemas.microsoft.com/office/drawing/2014/main" id="{6B368707-0E0C-130D-82FC-EF7BE5254078}"/>
              </a:ext>
            </a:extLst>
          </p:cNvPr>
          <p:cNvSpPr/>
          <p:nvPr/>
        </p:nvSpPr>
        <p:spPr>
          <a:xfrm>
            <a:off x="0" y="4554619"/>
            <a:ext cx="12192002" cy="2303381"/>
          </a:xfrm>
          <a:prstGeom prst="rect">
            <a:avLst/>
          </a:prstGeom>
          <a:solidFill>
            <a:srgbClr val="633C26">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EB19836D-30DB-60F8-990B-6CB318C98249}"/>
                  </a:ext>
                </a:extLst>
              </p:cNvPr>
              <p:cNvSpPr txBox="1"/>
              <p:nvPr/>
            </p:nvSpPr>
            <p:spPr>
              <a:xfrm>
                <a:off x="338078" y="4722860"/>
                <a:ext cx="11265199" cy="764568"/>
              </a:xfrm>
              <a:prstGeom prst="rect">
                <a:avLst/>
              </a:prstGeom>
              <a:noFill/>
            </p:spPr>
            <p:txBody>
              <a:bodyPr wrap="none" lIns="0" tIns="0" rIns="0" bIns="0" rtlCol="0">
                <a:spAutoFit/>
              </a:bodyPr>
              <a:lstStyle/>
              <a:p>
                <a:pPr>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solidFill>
                            <a:schemeClr val="bg1"/>
                          </a:solidFill>
                          <a:latin typeface="Cambria Math" panose="02040503050406030204" pitchFamily="18" charset="0"/>
                        </a:rPr>
                        <m:t>MA</m:t>
                      </m:r>
                      <m:r>
                        <a:rPr lang="en-US" sz="2400" b="0" i="0" smtClean="0">
                          <a:solidFill>
                            <a:schemeClr val="bg1"/>
                          </a:solidFill>
                          <a:latin typeface="Cambria Math" panose="02040503050406030204" pitchFamily="18" charset="0"/>
                        </a:rPr>
                        <m:t>=</m:t>
                      </m:r>
                      <m:f>
                        <m:fPr>
                          <m:ctrlPr>
                            <a:rPr lang="en-US" sz="2400" b="0" i="1" smtClean="0">
                              <a:solidFill>
                                <a:schemeClr val="bg1"/>
                              </a:solidFill>
                              <a:latin typeface="Cambria Math" panose="02040503050406030204" pitchFamily="18" charset="0"/>
                            </a:rPr>
                          </m:ctrlPr>
                        </m:fPr>
                        <m:num>
                          <m:r>
                            <m:rPr>
                              <m:sty m:val="p"/>
                            </m:rPr>
                            <a:rPr lang="en-US" sz="2400" b="0" i="0" smtClean="0">
                              <a:solidFill>
                                <a:schemeClr val="bg1"/>
                              </a:solidFill>
                              <a:latin typeface="Cambria Math" panose="02040503050406030204" pitchFamily="18" charset="0"/>
                            </a:rPr>
                            <m:t>input</m:t>
                          </m:r>
                          <m:r>
                            <a:rPr lang="en-US" sz="2400" b="0" i="0" smtClean="0">
                              <a:solidFill>
                                <a:schemeClr val="bg1"/>
                              </a:solidFill>
                              <a:latin typeface="Cambria Math" panose="02040503050406030204" pitchFamily="18" charset="0"/>
                            </a:rPr>
                            <m:t> </m:t>
                          </m:r>
                          <m:r>
                            <m:rPr>
                              <m:sty m:val="p"/>
                            </m:rPr>
                            <a:rPr lang="en-US" sz="2400" b="0" i="0" smtClean="0">
                              <a:solidFill>
                                <a:schemeClr val="bg1"/>
                              </a:solidFill>
                              <a:latin typeface="Cambria Math" panose="02040503050406030204" pitchFamily="18" charset="0"/>
                            </a:rPr>
                            <m:t>distance</m:t>
                          </m:r>
                        </m:num>
                        <m:den>
                          <m:r>
                            <m:rPr>
                              <m:sty m:val="p"/>
                            </m:rPr>
                            <a:rPr lang="en-US" sz="2400" b="0" i="0" smtClean="0">
                              <a:solidFill>
                                <a:schemeClr val="bg1"/>
                              </a:solidFill>
                              <a:latin typeface="Cambria Math" panose="02040503050406030204" pitchFamily="18" charset="0"/>
                            </a:rPr>
                            <m:t>output</m:t>
                          </m:r>
                          <m:r>
                            <a:rPr lang="en-US" sz="2400" b="0" i="0" smtClean="0">
                              <a:solidFill>
                                <a:schemeClr val="bg1"/>
                              </a:solidFill>
                              <a:latin typeface="Cambria Math" panose="02040503050406030204" pitchFamily="18" charset="0"/>
                            </a:rPr>
                            <m:t> </m:t>
                          </m:r>
                          <m:r>
                            <m:rPr>
                              <m:sty m:val="p"/>
                            </m:rPr>
                            <a:rPr lang="en-US" sz="2400" b="0" i="0" smtClean="0">
                              <a:solidFill>
                                <a:schemeClr val="bg1"/>
                              </a:solidFill>
                              <a:latin typeface="Cambria Math" panose="02040503050406030204" pitchFamily="18" charset="0"/>
                            </a:rPr>
                            <m:t>distance</m:t>
                          </m:r>
                        </m:den>
                      </m:f>
                      <m:r>
                        <a:rPr lang="en-US" sz="2400" b="0" i="0" smtClean="0">
                          <a:solidFill>
                            <a:schemeClr val="bg1"/>
                          </a:solidFill>
                          <a:latin typeface="Cambria Math" panose="02040503050406030204" pitchFamily="18" charset="0"/>
                        </a:rPr>
                        <m:t>=</m:t>
                      </m:r>
                      <m:f>
                        <m:fPr>
                          <m:ctrlPr>
                            <a:rPr lang="en-US" sz="2400" b="0" i="1" smtClean="0">
                              <a:solidFill>
                                <a:schemeClr val="bg1"/>
                              </a:solidFill>
                              <a:latin typeface="Cambria Math" panose="02040503050406030204" pitchFamily="18" charset="0"/>
                            </a:rPr>
                          </m:ctrlPr>
                        </m:fPr>
                        <m:num>
                          <m:r>
                            <m:rPr>
                              <m:nor/>
                            </m:rPr>
                            <a:rPr lang="en-US" sz="2400" b="0" i="0" smtClean="0">
                              <a:solidFill>
                                <a:schemeClr val="bg1"/>
                              </a:solidFill>
                              <a:latin typeface="Cambria Math" panose="02040503050406030204" pitchFamily="18" charset="0"/>
                            </a:rPr>
                            <m:t>input</m:t>
                          </m:r>
                          <m:r>
                            <m:rPr>
                              <m:nor/>
                            </m:rPr>
                            <a:rPr lang="en-US" sz="2400" b="0" i="0" smtClean="0">
                              <a:solidFill>
                                <a:schemeClr val="bg1"/>
                              </a:solidFill>
                              <a:latin typeface="Cambria Math" panose="02040503050406030204" pitchFamily="18" charset="0"/>
                            </a:rPr>
                            <m:t> </m:t>
                          </m:r>
                          <m:r>
                            <m:rPr>
                              <m:nor/>
                            </m:rPr>
                            <a:rPr lang="en-US" sz="2400" b="0" i="0" smtClean="0">
                              <a:solidFill>
                                <a:schemeClr val="bg1"/>
                              </a:solidFill>
                              <a:latin typeface="Cambria Math" panose="02040503050406030204" pitchFamily="18" charset="0"/>
                            </a:rPr>
                            <m:t>semi</m:t>
                          </m:r>
                          <m:r>
                            <m:rPr>
                              <m:nor/>
                            </m:rPr>
                            <a:rPr lang="en-US" sz="2400" b="0" i="0" smtClean="0">
                              <a:solidFill>
                                <a:schemeClr val="bg1"/>
                              </a:solidFill>
                              <a:latin typeface="Cambria Math" panose="02040503050406030204" pitchFamily="18" charset="0"/>
                            </a:rPr>
                            <m:t>−</m:t>
                          </m:r>
                          <m:r>
                            <m:rPr>
                              <m:nor/>
                            </m:rPr>
                            <a:rPr lang="en-US" sz="2400" b="0" i="0" smtClean="0">
                              <a:solidFill>
                                <a:schemeClr val="bg1"/>
                              </a:solidFill>
                              <a:latin typeface="Cambria Math" panose="02040503050406030204" pitchFamily="18" charset="0"/>
                            </a:rPr>
                            <m:t>circle</m:t>
                          </m:r>
                          <m:r>
                            <m:rPr>
                              <m:nor/>
                            </m:rPr>
                            <a:rPr lang="en-US" sz="2400" b="0" i="0" smtClean="0">
                              <a:solidFill>
                                <a:schemeClr val="bg1"/>
                              </a:solidFill>
                              <a:latin typeface="Cambria Math" panose="02040503050406030204" pitchFamily="18" charset="0"/>
                            </a:rPr>
                            <m:t> </m:t>
                          </m:r>
                          <m:r>
                            <m:rPr>
                              <m:nor/>
                            </m:rPr>
                            <a:rPr lang="en-US" sz="2400" b="0" i="0" smtClean="0">
                              <a:solidFill>
                                <a:schemeClr val="bg1"/>
                              </a:solidFill>
                              <a:latin typeface="Cambria Math" panose="02040503050406030204" pitchFamily="18" charset="0"/>
                            </a:rPr>
                            <m:t>circumference</m:t>
                          </m:r>
                        </m:num>
                        <m:den>
                          <m:r>
                            <m:rPr>
                              <m:nor/>
                            </m:rPr>
                            <a:rPr lang="en-US" sz="2400" b="0" i="0" smtClean="0">
                              <a:solidFill>
                                <a:schemeClr val="bg1"/>
                              </a:solidFill>
                              <a:latin typeface="Cambria Math" panose="02040503050406030204" pitchFamily="18" charset="0"/>
                            </a:rPr>
                            <m:t>output</m:t>
                          </m:r>
                          <m:r>
                            <m:rPr>
                              <m:nor/>
                            </m:rPr>
                            <a:rPr lang="en-US" sz="2400" b="0" i="0" smtClean="0">
                              <a:solidFill>
                                <a:schemeClr val="bg1"/>
                              </a:solidFill>
                              <a:latin typeface="Cambria Math" panose="02040503050406030204" pitchFamily="18" charset="0"/>
                            </a:rPr>
                            <m:t> </m:t>
                          </m:r>
                          <m:r>
                            <m:rPr>
                              <m:nor/>
                            </m:rPr>
                            <a:rPr lang="en-US" sz="2400" b="0" i="0" smtClean="0">
                              <a:solidFill>
                                <a:schemeClr val="bg1"/>
                              </a:solidFill>
                              <a:latin typeface="Cambria Math" panose="02040503050406030204" pitchFamily="18" charset="0"/>
                            </a:rPr>
                            <m:t>semi</m:t>
                          </m:r>
                          <m:r>
                            <m:rPr>
                              <m:nor/>
                            </m:rPr>
                            <a:rPr lang="en-US" sz="2400" b="0" i="0" smtClean="0">
                              <a:solidFill>
                                <a:schemeClr val="bg1"/>
                              </a:solidFill>
                              <a:latin typeface="Cambria Math" panose="02040503050406030204" pitchFamily="18" charset="0"/>
                            </a:rPr>
                            <m:t>−</m:t>
                          </m:r>
                          <m:r>
                            <m:rPr>
                              <m:nor/>
                            </m:rPr>
                            <a:rPr lang="en-US" sz="2400" b="0" i="0" smtClean="0">
                              <a:solidFill>
                                <a:schemeClr val="bg1"/>
                              </a:solidFill>
                              <a:latin typeface="Cambria Math" panose="02040503050406030204" pitchFamily="18" charset="0"/>
                            </a:rPr>
                            <m:t>circle</m:t>
                          </m:r>
                          <m:r>
                            <m:rPr>
                              <m:nor/>
                            </m:rPr>
                            <a:rPr lang="en-US" sz="2400" b="0" i="0" smtClean="0">
                              <a:solidFill>
                                <a:schemeClr val="bg1"/>
                              </a:solidFill>
                              <a:latin typeface="Cambria Math" panose="02040503050406030204" pitchFamily="18" charset="0"/>
                            </a:rPr>
                            <m:t> </m:t>
                          </m:r>
                          <m:r>
                            <m:rPr>
                              <m:nor/>
                            </m:rPr>
                            <a:rPr lang="en-US" sz="2400" b="0" i="0" smtClean="0">
                              <a:solidFill>
                                <a:schemeClr val="bg1"/>
                              </a:solidFill>
                              <a:latin typeface="Cambria Math" panose="02040503050406030204" pitchFamily="18" charset="0"/>
                            </a:rPr>
                            <m:t>circumference</m:t>
                          </m:r>
                        </m:den>
                      </m:f>
                      <m:r>
                        <a:rPr lang="en-US" sz="2400" b="0" i="0" smtClean="0">
                          <a:solidFill>
                            <a:schemeClr val="bg1"/>
                          </a:solidFill>
                          <a:latin typeface="Cambria Math" panose="02040503050406030204" pitchFamily="18" charset="0"/>
                        </a:rPr>
                        <m:t>=</m:t>
                      </m:r>
                      <m:f>
                        <m:fPr>
                          <m:ctrlPr>
                            <a:rPr lang="en-US" sz="2400" b="0" i="1" smtClean="0">
                              <a:solidFill>
                                <a:schemeClr val="bg1"/>
                              </a:solidFill>
                              <a:latin typeface="Cambria Math" panose="02040503050406030204" pitchFamily="18" charset="0"/>
                            </a:rPr>
                          </m:ctrlPr>
                        </m:fPr>
                        <m:num>
                          <m:r>
                            <m:rPr>
                              <m:sty m:val="p"/>
                            </m:rPr>
                            <a:rPr lang="el-GR" sz="2400" b="0" i="1" smtClean="0">
                              <a:solidFill>
                                <a:schemeClr val="bg1"/>
                              </a:solidFill>
                              <a:latin typeface="Cambria Math" panose="02040503050406030204" pitchFamily="18" charset="0"/>
                              <a:ea typeface="Cambria Math" panose="02040503050406030204" pitchFamily="18" charset="0"/>
                            </a:rPr>
                            <m:t>π</m:t>
                          </m:r>
                          <m:r>
                            <a:rPr lang="en-US" sz="2400" b="0" i="1" smtClean="0">
                              <a:solidFill>
                                <a:schemeClr val="bg1"/>
                              </a:solidFill>
                              <a:latin typeface="Cambria Math" panose="02040503050406030204" pitchFamily="18" charset="0"/>
                              <a:ea typeface="Cambria Math" panose="02040503050406030204" pitchFamily="18" charset="0"/>
                            </a:rPr>
                            <m:t> </m:t>
                          </m:r>
                          <m:r>
                            <a:rPr lang="el-GR" sz="2400" b="0" i="1" smtClean="0">
                              <a:solidFill>
                                <a:schemeClr val="bg1"/>
                              </a:solidFill>
                              <a:latin typeface="Cambria Math" panose="02040503050406030204" pitchFamily="18" charset="0"/>
                              <a:ea typeface="Cambria Math" panose="02040503050406030204" pitchFamily="18" charset="0"/>
                            </a:rPr>
                            <m:t>×</m:t>
                          </m:r>
                          <m:r>
                            <a:rPr lang="en-US" sz="2400" b="0" i="1" smtClean="0">
                              <a:solidFill>
                                <a:schemeClr val="bg1"/>
                              </a:solidFill>
                              <a:latin typeface="Cambria Math" panose="02040503050406030204" pitchFamily="18" charset="0"/>
                              <a:ea typeface="Cambria Math" panose="02040503050406030204" pitchFamily="18" charset="0"/>
                            </a:rPr>
                            <m:t> </m:t>
                          </m:r>
                          <m:sSub>
                            <m:sSubPr>
                              <m:ctrlPr>
                                <a:rPr lang="en-US" sz="2400" b="0" i="1" smtClean="0">
                                  <a:solidFill>
                                    <a:schemeClr val="bg1"/>
                                  </a:solidFill>
                                  <a:latin typeface="Cambria Math" panose="02040503050406030204" pitchFamily="18" charset="0"/>
                                  <a:ea typeface="Cambria Math" panose="02040503050406030204" pitchFamily="18" charset="0"/>
                                </a:rPr>
                              </m:ctrlPr>
                            </m:sSubPr>
                            <m:e>
                              <m:r>
                                <a:rPr lang="en-US" sz="2400" b="0" i="1" smtClean="0">
                                  <a:solidFill>
                                    <a:schemeClr val="bg1"/>
                                  </a:solidFill>
                                  <a:latin typeface="Cambria Math" panose="02040503050406030204" pitchFamily="18" charset="0"/>
                                  <a:ea typeface="Cambria Math" panose="02040503050406030204" pitchFamily="18" charset="0"/>
                                </a:rPr>
                                <m:t>𝑟</m:t>
                              </m:r>
                            </m:e>
                            <m:sub>
                              <m:r>
                                <a:rPr lang="en-US" sz="2400" b="0" i="1" smtClean="0">
                                  <a:solidFill>
                                    <a:schemeClr val="bg1"/>
                                  </a:solidFill>
                                  <a:latin typeface="Cambria Math" panose="02040503050406030204" pitchFamily="18" charset="0"/>
                                  <a:ea typeface="Cambria Math" panose="02040503050406030204" pitchFamily="18" charset="0"/>
                                </a:rPr>
                                <m:t>𝑜𝑟𝑖𝑔𝑖𝑛𝑎𝑙</m:t>
                              </m:r>
                            </m:sub>
                          </m:sSub>
                        </m:num>
                        <m:den>
                          <m:r>
                            <m:rPr>
                              <m:sty m:val="p"/>
                            </m:rPr>
                            <a:rPr lang="el-GR" sz="2400" b="0" i="1" smtClean="0">
                              <a:solidFill>
                                <a:schemeClr val="bg1"/>
                              </a:solidFill>
                              <a:latin typeface="Cambria Math" panose="02040503050406030204" pitchFamily="18" charset="0"/>
                              <a:ea typeface="Cambria Math" panose="02040503050406030204" pitchFamily="18" charset="0"/>
                            </a:rPr>
                            <m:t>π</m:t>
                          </m:r>
                          <m:r>
                            <a:rPr lang="en-US" sz="2400" b="0" i="1" smtClean="0">
                              <a:solidFill>
                                <a:schemeClr val="bg1"/>
                              </a:solidFill>
                              <a:latin typeface="Cambria Math" panose="02040503050406030204" pitchFamily="18" charset="0"/>
                              <a:ea typeface="Cambria Math" panose="02040503050406030204" pitchFamily="18" charset="0"/>
                            </a:rPr>
                            <m:t> </m:t>
                          </m:r>
                          <m:r>
                            <a:rPr lang="el-GR" sz="2400" b="0" i="1" smtClean="0">
                              <a:solidFill>
                                <a:schemeClr val="bg1"/>
                              </a:solidFill>
                              <a:latin typeface="Cambria Math" panose="02040503050406030204" pitchFamily="18" charset="0"/>
                              <a:ea typeface="Cambria Math" panose="02040503050406030204" pitchFamily="18" charset="0"/>
                            </a:rPr>
                            <m:t>×</m:t>
                          </m:r>
                          <m:r>
                            <a:rPr lang="en-US" sz="2400" b="0" i="0" smtClean="0">
                              <a:solidFill>
                                <a:schemeClr val="bg1"/>
                              </a:solidFill>
                              <a:latin typeface="Cambria Math" panose="02040503050406030204" pitchFamily="18" charset="0"/>
                              <a:ea typeface="Cambria Math" panose="02040503050406030204" pitchFamily="18" charset="0"/>
                            </a:rPr>
                            <m:t> </m:t>
                          </m:r>
                          <m:sSub>
                            <m:sSubPr>
                              <m:ctrlPr>
                                <a:rPr lang="en-US" sz="2400" b="0" i="1" smtClean="0">
                                  <a:solidFill>
                                    <a:schemeClr val="bg1"/>
                                  </a:solidFill>
                                  <a:latin typeface="Cambria Math" panose="02040503050406030204" pitchFamily="18" charset="0"/>
                                  <a:ea typeface="Cambria Math" panose="02040503050406030204" pitchFamily="18" charset="0"/>
                                </a:rPr>
                              </m:ctrlPr>
                            </m:sSubPr>
                            <m:e>
                              <m:r>
                                <a:rPr lang="en-US" sz="2400" b="0" i="1" smtClean="0">
                                  <a:solidFill>
                                    <a:schemeClr val="bg1"/>
                                  </a:solidFill>
                                  <a:latin typeface="Cambria Math" panose="02040503050406030204" pitchFamily="18" charset="0"/>
                                  <a:ea typeface="Cambria Math" panose="02040503050406030204" pitchFamily="18" charset="0"/>
                                </a:rPr>
                                <m:t>𝑟</m:t>
                              </m:r>
                            </m:e>
                            <m:sub>
                              <m:r>
                                <a:rPr lang="en-US" sz="2400" b="0" i="1" smtClean="0">
                                  <a:solidFill>
                                    <a:schemeClr val="bg1"/>
                                  </a:solidFill>
                                  <a:latin typeface="Cambria Math" panose="02040503050406030204" pitchFamily="18" charset="0"/>
                                  <a:ea typeface="Cambria Math" panose="02040503050406030204" pitchFamily="18" charset="0"/>
                                </a:rPr>
                                <m:t>𝑒𝑥𝑡𝑒𝑛𝑑𝑒𝑑</m:t>
                              </m:r>
                            </m:sub>
                          </m:sSub>
                        </m:den>
                      </m:f>
                      <m:r>
                        <a:rPr lang="en-US" sz="2400" b="0" i="0" smtClean="0">
                          <a:solidFill>
                            <a:schemeClr val="bg1"/>
                          </a:solidFill>
                          <a:latin typeface="Cambria Math" panose="02040503050406030204" pitchFamily="18" charset="0"/>
                        </a:rPr>
                        <m:t>=</m:t>
                      </m:r>
                      <m:f>
                        <m:fPr>
                          <m:ctrlPr>
                            <a:rPr lang="en-US" sz="2400" i="1">
                              <a:solidFill>
                                <a:schemeClr val="bg1"/>
                              </a:solidFill>
                              <a:latin typeface="Cambria Math" panose="02040503050406030204" pitchFamily="18" charset="0"/>
                            </a:rPr>
                          </m:ctrlPr>
                        </m:fPr>
                        <m:num>
                          <m:sSub>
                            <m:sSubPr>
                              <m:ctrlPr>
                                <a:rPr lang="en-US" sz="2400" i="1">
                                  <a:solidFill>
                                    <a:schemeClr val="bg1"/>
                                  </a:solidFill>
                                  <a:latin typeface="Cambria Math" panose="02040503050406030204" pitchFamily="18" charset="0"/>
                                  <a:ea typeface="Cambria Math" panose="02040503050406030204" pitchFamily="18" charset="0"/>
                                </a:rPr>
                              </m:ctrlPr>
                            </m:sSubPr>
                            <m:e>
                              <m:r>
                                <a:rPr lang="en-US" sz="2400" i="1">
                                  <a:solidFill>
                                    <a:schemeClr val="bg1"/>
                                  </a:solidFill>
                                  <a:latin typeface="Cambria Math" panose="02040503050406030204" pitchFamily="18" charset="0"/>
                                  <a:ea typeface="Cambria Math" panose="02040503050406030204" pitchFamily="18" charset="0"/>
                                </a:rPr>
                                <m:t>𝑟</m:t>
                              </m:r>
                            </m:e>
                            <m:sub>
                              <m:r>
                                <a:rPr lang="en-US" sz="2400" i="1" smtClean="0">
                                  <a:solidFill>
                                    <a:schemeClr val="bg1"/>
                                  </a:solidFill>
                                  <a:latin typeface="Cambria Math" panose="02040503050406030204" pitchFamily="18" charset="0"/>
                                  <a:ea typeface="Cambria Math" panose="02040503050406030204" pitchFamily="18" charset="0"/>
                                </a:rPr>
                                <m:t>𝑜</m:t>
                              </m:r>
                              <m:r>
                                <a:rPr lang="en-US" sz="2400" b="0" i="1" smtClean="0">
                                  <a:solidFill>
                                    <a:schemeClr val="bg1"/>
                                  </a:solidFill>
                                  <a:latin typeface="Cambria Math" panose="02040503050406030204" pitchFamily="18" charset="0"/>
                                  <a:ea typeface="Cambria Math" panose="02040503050406030204" pitchFamily="18" charset="0"/>
                                </a:rPr>
                                <m:t>𝑟𝑖𝑔𝑖𝑛𝑎𝑙</m:t>
                              </m:r>
                            </m:sub>
                          </m:sSub>
                        </m:num>
                        <m:den>
                          <m:sSub>
                            <m:sSubPr>
                              <m:ctrlPr>
                                <a:rPr lang="en-US" sz="2400" i="1">
                                  <a:solidFill>
                                    <a:schemeClr val="bg1"/>
                                  </a:solidFill>
                                  <a:latin typeface="Cambria Math" panose="02040503050406030204" pitchFamily="18" charset="0"/>
                                  <a:ea typeface="Cambria Math" panose="02040503050406030204" pitchFamily="18" charset="0"/>
                                </a:rPr>
                              </m:ctrlPr>
                            </m:sSubPr>
                            <m:e>
                              <m:r>
                                <a:rPr lang="en-US" sz="2400" i="1">
                                  <a:solidFill>
                                    <a:schemeClr val="bg1"/>
                                  </a:solidFill>
                                  <a:latin typeface="Cambria Math" panose="02040503050406030204" pitchFamily="18" charset="0"/>
                                  <a:ea typeface="Cambria Math" panose="02040503050406030204" pitchFamily="18" charset="0"/>
                                </a:rPr>
                                <m:t>𝑟</m:t>
                              </m:r>
                            </m:e>
                            <m:sub>
                              <m:r>
                                <a:rPr lang="en-US" sz="2400" i="1" smtClean="0">
                                  <a:solidFill>
                                    <a:schemeClr val="bg1"/>
                                  </a:solidFill>
                                  <a:latin typeface="Cambria Math" panose="02040503050406030204" pitchFamily="18" charset="0"/>
                                  <a:ea typeface="Cambria Math" panose="02040503050406030204" pitchFamily="18" charset="0"/>
                                </a:rPr>
                                <m:t>𝑒</m:t>
                              </m:r>
                              <m:r>
                                <a:rPr lang="en-US" sz="2400" b="0" i="1" smtClean="0">
                                  <a:solidFill>
                                    <a:schemeClr val="bg1"/>
                                  </a:solidFill>
                                  <a:latin typeface="Cambria Math" panose="02040503050406030204" pitchFamily="18" charset="0"/>
                                  <a:ea typeface="Cambria Math" panose="02040503050406030204" pitchFamily="18" charset="0"/>
                                </a:rPr>
                                <m:t>𝑥𝑡𝑒𝑛𝑑𝑒𝑑</m:t>
                              </m:r>
                            </m:sub>
                          </m:sSub>
                        </m:den>
                      </m:f>
                    </m:oMath>
                  </m:oMathPara>
                </a14:m>
                <a:endParaRPr lang="en-US" sz="2400" dirty="0">
                  <a:solidFill>
                    <a:schemeClr val="bg1"/>
                  </a:solidFill>
                </a:endParaRPr>
              </a:p>
            </p:txBody>
          </p:sp>
        </mc:Choice>
        <mc:Fallback xmlns="">
          <p:sp>
            <p:nvSpPr>
              <p:cNvPr id="11" name="TextBox 10">
                <a:extLst>
                  <a:ext uri="{FF2B5EF4-FFF2-40B4-BE49-F238E27FC236}">
                    <a16:creationId xmlns:a16="http://schemas.microsoft.com/office/drawing/2014/main" id="{EB19836D-30DB-60F8-990B-6CB318C98249}"/>
                  </a:ext>
                </a:extLst>
              </p:cNvPr>
              <p:cNvSpPr txBox="1">
                <a:spLocks noRot="1" noChangeAspect="1" noMove="1" noResize="1" noEditPoints="1" noAdjustHandles="1" noChangeArrowheads="1" noChangeShapeType="1" noTextEdit="1"/>
              </p:cNvSpPr>
              <p:nvPr/>
            </p:nvSpPr>
            <p:spPr>
              <a:xfrm>
                <a:off x="338078" y="4722860"/>
                <a:ext cx="11265199" cy="764568"/>
              </a:xfrm>
              <a:prstGeom prst="rect">
                <a:avLst/>
              </a:prstGeom>
              <a:blipFill>
                <a:blip r:embed="rId4"/>
                <a:stretch>
                  <a:fillRect r="-18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91BFF1BA-7130-4EF5-D3F9-59BF4C917B4B}"/>
                  </a:ext>
                </a:extLst>
              </p:cNvPr>
              <p:cNvSpPr txBox="1"/>
              <p:nvPr/>
            </p:nvSpPr>
            <p:spPr>
              <a:xfrm>
                <a:off x="3453584" y="5782068"/>
                <a:ext cx="5616730" cy="763799"/>
              </a:xfrm>
              <a:prstGeom prst="rect">
                <a:avLst/>
              </a:prstGeom>
              <a:noFill/>
            </p:spPr>
            <p:txBody>
              <a:bodyPr wrap="none" lIns="0" tIns="0" rIns="0" bIns="0" rtlCol="0">
                <a:spAutoFit/>
              </a:bodyPr>
              <a:lstStyle/>
              <a:p>
                <a:pPr>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solidFill>
                            <a:schemeClr val="bg1"/>
                          </a:solidFill>
                          <a:latin typeface="Cambria Math" panose="02040503050406030204" pitchFamily="18" charset="0"/>
                        </a:rPr>
                        <m:t>MA</m:t>
                      </m:r>
                      <m:r>
                        <a:rPr lang="en-US" sz="2400" b="0" i="0" smtClean="0">
                          <a:solidFill>
                            <a:schemeClr val="bg1"/>
                          </a:solidFill>
                          <a:latin typeface="Cambria Math" panose="02040503050406030204" pitchFamily="18" charset="0"/>
                        </a:rPr>
                        <m:t>=</m:t>
                      </m:r>
                      <m:f>
                        <m:fPr>
                          <m:ctrlPr>
                            <a:rPr lang="en-US" sz="2400" i="1">
                              <a:solidFill>
                                <a:schemeClr val="bg1"/>
                              </a:solidFill>
                              <a:latin typeface="Cambria Math" panose="02040503050406030204" pitchFamily="18" charset="0"/>
                            </a:rPr>
                          </m:ctrlPr>
                        </m:fPr>
                        <m:num>
                          <m:sSub>
                            <m:sSubPr>
                              <m:ctrlPr>
                                <a:rPr lang="en-US" sz="2400" i="1">
                                  <a:solidFill>
                                    <a:schemeClr val="bg1"/>
                                  </a:solidFill>
                                  <a:latin typeface="Cambria Math" panose="02040503050406030204" pitchFamily="18" charset="0"/>
                                  <a:ea typeface="Cambria Math" panose="02040503050406030204" pitchFamily="18" charset="0"/>
                                </a:rPr>
                              </m:ctrlPr>
                            </m:sSubPr>
                            <m:e>
                              <m:r>
                                <a:rPr lang="en-US" sz="2400" i="1">
                                  <a:solidFill>
                                    <a:schemeClr val="bg1"/>
                                  </a:solidFill>
                                  <a:latin typeface="Cambria Math" panose="02040503050406030204" pitchFamily="18" charset="0"/>
                                  <a:ea typeface="Cambria Math" panose="02040503050406030204" pitchFamily="18" charset="0"/>
                                </a:rPr>
                                <m:t>𝑟</m:t>
                              </m:r>
                            </m:e>
                            <m:sub>
                              <m:r>
                                <a:rPr lang="en-US" sz="2400" i="1" smtClean="0">
                                  <a:solidFill>
                                    <a:schemeClr val="bg1"/>
                                  </a:solidFill>
                                  <a:latin typeface="Cambria Math" panose="02040503050406030204" pitchFamily="18" charset="0"/>
                                  <a:ea typeface="Cambria Math" panose="02040503050406030204" pitchFamily="18" charset="0"/>
                                </a:rPr>
                                <m:t>𝑜</m:t>
                              </m:r>
                              <m:r>
                                <a:rPr lang="en-US" sz="2400" b="0" i="1" smtClean="0">
                                  <a:solidFill>
                                    <a:schemeClr val="bg1"/>
                                  </a:solidFill>
                                  <a:latin typeface="Cambria Math" panose="02040503050406030204" pitchFamily="18" charset="0"/>
                                  <a:ea typeface="Cambria Math" panose="02040503050406030204" pitchFamily="18" charset="0"/>
                                </a:rPr>
                                <m:t>𝑟𝑖𝑔𝑖𝑛𝑎𝑙</m:t>
                              </m:r>
                            </m:sub>
                          </m:sSub>
                        </m:num>
                        <m:den>
                          <m:sSub>
                            <m:sSubPr>
                              <m:ctrlPr>
                                <a:rPr lang="en-US" sz="2400" i="1">
                                  <a:solidFill>
                                    <a:schemeClr val="bg1"/>
                                  </a:solidFill>
                                  <a:latin typeface="Cambria Math" panose="02040503050406030204" pitchFamily="18" charset="0"/>
                                  <a:ea typeface="Cambria Math" panose="02040503050406030204" pitchFamily="18" charset="0"/>
                                </a:rPr>
                              </m:ctrlPr>
                            </m:sSubPr>
                            <m:e>
                              <m:r>
                                <a:rPr lang="en-US" sz="2400" i="1">
                                  <a:solidFill>
                                    <a:schemeClr val="bg1"/>
                                  </a:solidFill>
                                  <a:latin typeface="Cambria Math" panose="02040503050406030204" pitchFamily="18" charset="0"/>
                                  <a:ea typeface="Cambria Math" panose="02040503050406030204" pitchFamily="18" charset="0"/>
                                </a:rPr>
                                <m:t>𝑟</m:t>
                              </m:r>
                            </m:e>
                            <m:sub>
                              <m:r>
                                <a:rPr lang="en-US" sz="2400" i="1" smtClean="0">
                                  <a:solidFill>
                                    <a:schemeClr val="bg1"/>
                                  </a:solidFill>
                                  <a:latin typeface="Cambria Math" panose="02040503050406030204" pitchFamily="18" charset="0"/>
                                  <a:ea typeface="Cambria Math" panose="02040503050406030204" pitchFamily="18" charset="0"/>
                                </a:rPr>
                                <m:t>𝑒</m:t>
                              </m:r>
                              <m:r>
                                <a:rPr lang="en-US" sz="2400" b="0" i="1" smtClean="0">
                                  <a:solidFill>
                                    <a:schemeClr val="bg1"/>
                                  </a:solidFill>
                                  <a:latin typeface="Cambria Math" panose="02040503050406030204" pitchFamily="18" charset="0"/>
                                  <a:ea typeface="Cambria Math" panose="02040503050406030204" pitchFamily="18" charset="0"/>
                                </a:rPr>
                                <m:t>𝑥𝑡𝑒𝑛𝑑𝑒𝑑</m:t>
                              </m:r>
                            </m:sub>
                          </m:sSub>
                        </m:den>
                      </m:f>
                      <m:r>
                        <a:rPr lang="en-US" sz="2400" b="0" i="1" smtClean="0">
                          <a:solidFill>
                            <a:schemeClr val="bg1"/>
                          </a:solidFill>
                          <a:latin typeface="Cambria Math" panose="02040503050406030204" pitchFamily="18" charset="0"/>
                          <a:ea typeface="Cambria Math" panose="02040503050406030204" pitchFamily="18" charset="0"/>
                        </a:rPr>
                        <m:t>=</m:t>
                      </m:r>
                      <m:f>
                        <m:fPr>
                          <m:ctrlPr>
                            <a:rPr lang="en-US" sz="2400" b="0" i="1" smtClean="0">
                              <a:solidFill>
                                <a:schemeClr val="bg1"/>
                              </a:solidFill>
                              <a:latin typeface="Cambria Math" panose="02040503050406030204" pitchFamily="18" charset="0"/>
                              <a:ea typeface="Cambria Math" panose="02040503050406030204" pitchFamily="18" charset="0"/>
                            </a:rPr>
                          </m:ctrlPr>
                        </m:fPr>
                        <m:num>
                          <m:r>
                            <a:rPr lang="en-US" sz="2400" b="0" i="1" smtClean="0">
                              <a:solidFill>
                                <a:schemeClr val="bg1"/>
                              </a:solidFill>
                              <a:latin typeface="Cambria Math" panose="02040503050406030204" pitchFamily="18" charset="0"/>
                              <a:ea typeface="Cambria Math" panose="02040503050406030204" pitchFamily="18" charset="0"/>
                            </a:rPr>
                            <m:t>45 </m:t>
                          </m:r>
                          <m:r>
                            <m:rPr>
                              <m:sty m:val="p"/>
                            </m:rPr>
                            <a:rPr lang="en-US" sz="2400" b="0" i="0" smtClean="0">
                              <a:solidFill>
                                <a:schemeClr val="bg1"/>
                              </a:solidFill>
                              <a:latin typeface="Cambria Math" panose="02040503050406030204" pitchFamily="18" charset="0"/>
                              <a:ea typeface="Cambria Math" panose="02040503050406030204" pitchFamily="18" charset="0"/>
                            </a:rPr>
                            <m:t>mm</m:t>
                          </m:r>
                        </m:num>
                        <m:den>
                          <m:r>
                            <a:rPr lang="en-US" sz="2400" b="0" i="1" smtClean="0">
                              <a:solidFill>
                                <a:schemeClr val="bg1"/>
                              </a:solidFill>
                              <a:latin typeface="Cambria Math" panose="02040503050406030204" pitchFamily="18" charset="0"/>
                              <a:ea typeface="Cambria Math" panose="02040503050406030204" pitchFamily="18" charset="0"/>
                            </a:rPr>
                            <m:t>295 </m:t>
                          </m:r>
                          <m:r>
                            <m:rPr>
                              <m:sty m:val="p"/>
                            </m:rPr>
                            <a:rPr lang="en-US" sz="2400" b="0" i="0" smtClean="0">
                              <a:solidFill>
                                <a:schemeClr val="bg1"/>
                              </a:solidFill>
                              <a:latin typeface="Cambria Math" panose="02040503050406030204" pitchFamily="18" charset="0"/>
                              <a:ea typeface="Cambria Math" panose="02040503050406030204" pitchFamily="18" charset="0"/>
                            </a:rPr>
                            <m:t>mm</m:t>
                          </m:r>
                        </m:den>
                      </m:f>
                      <m:r>
                        <a:rPr lang="en-US" sz="2400" b="0" i="1" smtClean="0">
                          <a:solidFill>
                            <a:schemeClr val="bg1"/>
                          </a:solidFill>
                          <a:latin typeface="Cambria Math" panose="02040503050406030204" pitchFamily="18" charset="0"/>
                          <a:ea typeface="Cambria Math" panose="02040503050406030204" pitchFamily="18" charset="0"/>
                        </a:rPr>
                        <m:t>=</m:t>
                      </m:r>
                      <m:f>
                        <m:fPr>
                          <m:ctrlPr>
                            <a:rPr lang="en-US" sz="2400" b="0" i="1" smtClean="0">
                              <a:solidFill>
                                <a:schemeClr val="bg1"/>
                              </a:solidFill>
                              <a:latin typeface="Cambria Math" panose="02040503050406030204" pitchFamily="18" charset="0"/>
                              <a:ea typeface="Cambria Math" panose="02040503050406030204" pitchFamily="18" charset="0"/>
                            </a:rPr>
                          </m:ctrlPr>
                        </m:fPr>
                        <m:num>
                          <m:r>
                            <a:rPr lang="en-US" sz="2400" b="0" i="1" smtClean="0">
                              <a:solidFill>
                                <a:schemeClr val="bg1"/>
                              </a:solidFill>
                              <a:latin typeface="Cambria Math" panose="02040503050406030204" pitchFamily="18" charset="0"/>
                              <a:ea typeface="Cambria Math" panose="02040503050406030204" pitchFamily="18" charset="0"/>
                            </a:rPr>
                            <m:t>9</m:t>
                          </m:r>
                        </m:num>
                        <m:den>
                          <m:r>
                            <a:rPr lang="en-US" sz="2400" b="0" i="1" smtClean="0">
                              <a:solidFill>
                                <a:schemeClr val="bg1"/>
                              </a:solidFill>
                              <a:latin typeface="Cambria Math" panose="02040503050406030204" pitchFamily="18" charset="0"/>
                              <a:ea typeface="Cambria Math" panose="02040503050406030204" pitchFamily="18" charset="0"/>
                            </a:rPr>
                            <m:t>59</m:t>
                          </m:r>
                        </m:den>
                      </m:f>
                      <m:r>
                        <a:rPr lang="en-US" sz="2400" b="0" i="1" smtClean="0">
                          <a:solidFill>
                            <a:schemeClr val="bg1"/>
                          </a:solidFill>
                          <a:latin typeface="Cambria Math" panose="02040503050406030204" pitchFamily="18" charset="0"/>
                          <a:ea typeface="Cambria Math" panose="02040503050406030204" pitchFamily="18" charset="0"/>
                        </a:rPr>
                        <m:t>=0.1525</m:t>
                      </m:r>
                    </m:oMath>
                  </m:oMathPara>
                </a14:m>
                <a:endParaRPr lang="en-US" sz="2400" dirty="0">
                  <a:solidFill>
                    <a:schemeClr val="bg1"/>
                  </a:solidFill>
                </a:endParaRPr>
              </a:p>
            </p:txBody>
          </p:sp>
        </mc:Choice>
        <mc:Fallback xmlns="">
          <p:sp>
            <p:nvSpPr>
              <p:cNvPr id="12" name="TextBox 11">
                <a:extLst>
                  <a:ext uri="{FF2B5EF4-FFF2-40B4-BE49-F238E27FC236}">
                    <a16:creationId xmlns:a16="http://schemas.microsoft.com/office/drawing/2014/main" id="{91BFF1BA-7130-4EF5-D3F9-59BF4C917B4B}"/>
                  </a:ext>
                </a:extLst>
              </p:cNvPr>
              <p:cNvSpPr txBox="1">
                <a:spLocks noRot="1" noChangeAspect="1" noMove="1" noResize="1" noEditPoints="1" noAdjustHandles="1" noChangeArrowheads="1" noChangeShapeType="1" noTextEdit="1"/>
              </p:cNvSpPr>
              <p:nvPr/>
            </p:nvSpPr>
            <p:spPr>
              <a:xfrm>
                <a:off x="3453584" y="5782068"/>
                <a:ext cx="5616730" cy="763799"/>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33920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URACELL COPPERTOP ALKALINE D BATTERY | SBA Office National">
            <a:extLst>
              <a:ext uri="{FF2B5EF4-FFF2-40B4-BE49-F238E27FC236}">
                <a16:creationId xmlns:a16="http://schemas.microsoft.com/office/drawing/2014/main" id="{DD8F2D22-8F4D-11A7-58B2-70FD9A2A0CA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409043" y="1391477"/>
            <a:ext cx="2478975" cy="4326835"/>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7293AB0F-D731-A5E6-04AC-8CF0CEA12CD5}"/>
              </a:ext>
            </a:extLst>
          </p:cNvPr>
          <p:cNvSpPr>
            <a:spLocks noGrp="1"/>
          </p:cNvSpPr>
          <p:nvPr>
            <p:ph type="body" sz="quarter" idx="13"/>
          </p:nvPr>
        </p:nvSpPr>
        <p:spPr>
          <a:xfrm>
            <a:off x="685800" y="2176417"/>
            <a:ext cx="8723243" cy="984388"/>
          </a:xfrm>
        </p:spPr>
        <p:txBody>
          <a:bodyPr/>
          <a:lstStyle/>
          <a:p>
            <a:r>
              <a:rPr lang="en-US" dirty="0"/>
              <a:t>A device that converts stored chemical energy directly into electrical energy by means of a chemical reaction</a:t>
            </a:r>
          </a:p>
        </p:txBody>
      </p:sp>
      <p:sp>
        <p:nvSpPr>
          <p:cNvPr id="3" name="Slide Number Placeholder 2">
            <a:extLst>
              <a:ext uri="{FF2B5EF4-FFF2-40B4-BE49-F238E27FC236}">
                <a16:creationId xmlns:a16="http://schemas.microsoft.com/office/drawing/2014/main" id="{0B96B521-BF92-3CFB-BAF3-2533BA2FCC47}"/>
              </a:ext>
            </a:extLst>
          </p:cNvPr>
          <p:cNvSpPr>
            <a:spLocks noGrp="1"/>
          </p:cNvSpPr>
          <p:nvPr>
            <p:ph type="sldNum" sz="quarter" idx="4"/>
          </p:nvPr>
        </p:nvSpPr>
        <p:spPr/>
        <p:txBody>
          <a:bodyPr/>
          <a:lstStyle/>
          <a:p>
            <a:fld id="{14719505-AD43-774F-936C-A3AE71DD4EEA}" type="slidenum">
              <a:rPr lang="en-GB" smtClean="0"/>
              <a:pPr/>
              <a:t>4</a:t>
            </a:fld>
            <a:endParaRPr lang="en-GB" dirty="0"/>
          </a:p>
        </p:txBody>
      </p:sp>
    </p:spTree>
    <p:extLst>
      <p:ext uri="{BB962C8B-B14F-4D97-AF65-F5344CB8AC3E}">
        <p14:creationId xmlns:p14="http://schemas.microsoft.com/office/powerpoint/2010/main" val="19930448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BE1E0E-D121-F714-85D7-49E0A26F5E6B}"/>
              </a:ext>
            </a:extLst>
          </p:cNvPr>
          <p:cNvSpPr>
            <a:spLocks noGrp="1"/>
          </p:cNvSpPr>
          <p:nvPr>
            <p:ph type="sldNum" sz="quarter" idx="4"/>
          </p:nvPr>
        </p:nvSpPr>
        <p:spPr/>
        <p:txBody>
          <a:bodyPr/>
          <a:lstStyle/>
          <a:p>
            <a:fld id="{14719505-AD43-774F-936C-A3AE71DD4EEA}" type="slidenum">
              <a:rPr lang="en-GB" smtClean="0"/>
              <a:pPr/>
              <a:t>40</a:t>
            </a:fld>
            <a:endParaRPr lang="en-GB" dirty="0"/>
          </a:p>
        </p:txBody>
      </p:sp>
      <p:pic>
        <p:nvPicPr>
          <p:cNvPr id="1028" name="Picture 4" descr="Which of the following is an example of a wheel and axle that make work  easier by reducing friction?">
            <a:extLst>
              <a:ext uri="{FF2B5EF4-FFF2-40B4-BE49-F238E27FC236}">
                <a16:creationId xmlns:a16="http://schemas.microsoft.com/office/drawing/2014/main" id="{6F026679-F713-E5C5-9A92-1B6B170954F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98800" y="38100"/>
            <a:ext cx="5346700" cy="4902200"/>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BCED80DF-3000-1603-0D60-360CD41A6CE3}"/>
              </a:ext>
            </a:extLst>
          </p:cNvPr>
          <p:cNvCxnSpPr/>
          <p:nvPr/>
        </p:nvCxnSpPr>
        <p:spPr>
          <a:xfrm>
            <a:off x="7296150" y="1346200"/>
            <a:ext cx="203200" cy="20320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B97B6B9F-0978-C6F6-D5D0-8EFE1A8A4242}"/>
              </a:ext>
            </a:extLst>
          </p:cNvPr>
          <p:cNvCxnSpPr>
            <a:cxnSpLocks/>
          </p:cNvCxnSpPr>
          <p:nvPr/>
        </p:nvCxnSpPr>
        <p:spPr>
          <a:xfrm flipH="1">
            <a:off x="6115050" y="2057400"/>
            <a:ext cx="444500" cy="1079500"/>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368A9C5C-A473-D4CF-8B6C-5B5431B363B5}"/>
                  </a:ext>
                </a:extLst>
              </p:cNvPr>
              <p:cNvSpPr txBox="1"/>
              <p:nvPr/>
            </p:nvSpPr>
            <p:spPr>
              <a:xfrm>
                <a:off x="1660704" y="4940300"/>
                <a:ext cx="9089604" cy="764568"/>
              </a:xfrm>
              <a:prstGeom prst="rect">
                <a:avLst/>
              </a:prstGeom>
              <a:noFill/>
            </p:spPr>
            <p:txBody>
              <a:bodyPr wrap="none" lIns="0" tIns="0" rIns="0" bIns="0" rtlCol="0">
                <a:spAutoFit/>
              </a:bodyPr>
              <a:lstStyle/>
              <a:p>
                <a:pPr>
                  <a:spcBef>
                    <a:spcPts val="1200"/>
                  </a:spcBef>
                </a:pPr>
                <a14:m>
                  <m:oMathPara xmlns:m="http://schemas.openxmlformats.org/officeDocument/2006/math">
                    <m:oMathParaPr>
                      <m:jc m:val="centerGroup"/>
                    </m:oMathParaPr>
                    <m:oMath xmlns:m="http://schemas.openxmlformats.org/officeDocument/2006/math">
                      <m:r>
                        <m:rPr>
                          <m:sty m:val="p"/>
                        </m:rPr>
                        <a:rPr lang="en-US" sz="2400" b="0" i="0" smtClean="0">
                          <a:latin typeface="Cambria Math" panose="02040503050406030204" pitchFamily="18" charset="0"/>
                        </a:rPr>
                        <m:t>MA</m:t>
                      </m:r>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sty m:val="p"/>
                            </m:rPr>
                            <a:rPr lang="en-US" sz="2400" b="0" i="0" smtClean="0">
                              <a:latin typeface="Cambria Math" panose="02040503050406030204" pitchFamily="18" charset="0"/>
                            </a:rPr>
                            <m:t>input</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distance</m:t>
                          </m:r>
                        </m:num>
                        <m:den>
                          <m:r>
                            <m:rPr>
                              <m:sty m:val="p"/>
                            </m:rPr>
                            <a:rPr lang="en-US" sz="2400" b="0" i="0" smtClean="0">
                              <a:latin typeface="Cambria Math" panose="02040503050406030204" pitchFamily="18" charset="0"/>
                            </a:rPr>
                            <m:t>output</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distance</m:t>
                          </m:r>
                        </m:den>
                      </m:f>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nor/>
                            </m:rPr>
                            <a:rPr lang="en-US" sz="2400" b="0" i="0" smtClean="0">
                              <a:latin typeface="Cambria Math" panose="02040503050406030204" pitchFamily="18" charset="0"/>
                            </a:rPr>
                            <m:t>axle</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circumference</m:t>
                          </m:r>
                        </m:num>
                        <m:den>
                          <m:r>
                            <m:rPr>
                              <m:nor/>
                            </m:rPr>
                            <a:rPr lang="en-US" sz="2400" b="0" i="0" smtClean="0">
                              <a:latin typeface="Cambria Math" panose="02040503050406030204" pitchFamily="18" charset="0"/>
                            </a:rPr>
                            <m:t>wheel</m:t>
                          </m:r>
                          <m:r>
                            <m:rPr>
                              <m:nor/>
                            </m:rPr>
                            <a:rPr lang="en-US" sz="2400" b="0" i="0" smtClean="0">
                              <a:latin typeface="Cambria Math" panose="02040503050406030204" pitchFamily="18" charset="0"/>
                            </a:rPr>
                            <m:t> </m:t>
                          </m:r>
                          <m:r>
                            <m:rPr>
                              <m:nor/>
                            </m:rPr>
                            <a:rPr lang="en-US" sz="2400" b="0" i="0" smtClean="0">
                              <a:latin typeface="Cambria Math" panose="02040503050406030204" pitchFamily="18" charset="0"/>
                            </a:rPr>
                            <m:t>circumference</m:t>
                          </m:r>
                        </m:den>
                      </m:f>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2</m:t>
                          </m:r>
                          <m:r>
                            <m:rPr>
                              <m:sty m:val="p"/>
                            </m:rPr>
                            <a:rPr lang="el-GR" sz="2400" b="0" i="1" smtClean="0">
                              <a:latin typeface="Cambria Math" panose="02040503050406030204" pitchFamily="18" charset="0"/>
                              <a:ea typeface="Cambria Math" panose="02040503050406030204" pitchFamily="18" charset="0"/>
                            </a:rPr>
                            <m:t>π</m:t>
                          </m:r>
                          <m:r>
                            <a:rPr lang="en-US" sz="2400" b="0" i="1" smtClean="0">
                              <a:latin typeface="Cambria Math" panose="02040503050406030204" pitchFamily="18" charset="0"/>
                              <a:ea typeface="Cambria Math" panose="02040503050406030204" pitchFamily="18" charset="0"/>
                            </a:rPr>
                            <m:t> </m:t>
                          </m:r>
                          <m:r>
                            <a:rPr lang="el-GR"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 </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𝑎𝑥𝑙𝑒</m:t>
                              </m:r>
                            </m:sub>
                          </m:sSub>
                        </m:num>
                        <m:den>
                          <m:r>
                            <a:rPr lang="en-US" sz="2400" b="0" i="1" smtClean="0">
                              <a:latin typeface="Cambria Math" panose="02040503050406030204" pitchFamily="18" charset="0"/>
                            </a:rPr>
                            <m:t>2</m:t>
                          </m:r>
                          <m:r>
                            <m:rPr>
                              <m:sty m:val="p"/>
                            </m:rPr>
                            <a:rPr lang="el-GR" sz="2400" b="0" i="1" smtClean="0">
                              <a:latin typeface="Cambria Math" panose="02040503050406030204" pitchFamily="18" charset="0"/>
                              <a:ea typeface="Cambria Math" panose="02040503050406030204" pitchFamily="18" charset="0"/>
                            </a:rPr>
                            <m:t>π</m:t>
                          </m:r>
                          <m:r>
                            <a:rPr lang="en-US" sz="2400" b="0" i="1" smtClean="0">
                              <a:latin typeface="Cambria Math" panose="02040503050406030204" pitchFamily="18" charset="0"/>
                              <a:ea typeface="Cambria Math" panose="02040503050406030204" pitchFamily="18" charset="0"/>
                            </a:rPr>
                            <m:t> </m:t>
                          </m:r>
                          <m:r>
                            <a:rPr lang="el-GR" sz="2400" b="0" i="1" smtClean="0">
                              <a:latin typeface="Cambria Math" panose="02040503050406030204" pitchFamily="18" charset="0"/>
                              <a:ea typeface="Cambria Math" panose="02040503050406030204" pitchFamily="18" charset="0"/>
                            </a:rPr>
                            <m:t>×</m:t>
                          </m:r>
                          <m:r>
                            <a:rPr lang="en-US" sz="2400" b="0" i="0" smtClean="0">
                              <a:latin typeface="Cambria Math" panose="02040503050406030204" pitchFamily="18" charset="0"/>
                              <a:ea typeface="Cambria Math" panose="02040503050406030204" pitchFamily="18" charset="0"/>
                            </a:rPr>
                            <m:t> </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𝑤h𝑒𝑒𝑙</m:t>
                              </m:r>
                            </m:sub>
                          </m:sSub>
                        </m:den>
                      </m:f>
                      <m:r>
                        <a:rPr lang="en-US" sz="2400" b="0" i="0" smtClean="0">
                          <a:latin typeface="Cambria Math" panose="02040503050406030204" pitchFamily="18" charset="0"/>
                        </a:rPr>
                        <m:t>=</m:t>
                      </m:r>
                      <m:f>
                        <m:fPr>
                          <m:ctrlPr>
                            <a:rPr lang="en-US" sz="2400" i="1">
                              <a:latin typeface="Cambria Math" panose="02040503050406030204" pitchFamily="18" charset="0"/>
                            </a:rPr>
                          </m:ctrlPr>
                        </m:fPr>
                        <m:num>
                          <m:sSub>
                            <m:sSubPr>
                              <m:ctrlPr>
                                <a:rPr lang="en-US" sz="2400" i="1">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𝑎𝑥𝑙𝑒</m:t>
                              </m:r>
                            </m:sub>
                          </m:sSub>
                        </m:num>
                        <m:den>
                          <m:sSub>
                            <m:sSubPr>
                              <m:ctrlPr>
                                <a:rPr lang="en-US" sz="2400" i="1">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𝑟</m:t>
                              </m:r>
                            </m:e>
                            <m:sub>
                              <m:r>
                                <a:rPr lang="en-US" sz="2400" b="0" i="1" smtClean="0">
                                  <a:latin typeface="Cambria Math" panose="02040503050406030204" pitchFamily="18" charset="0"/>
                                  <a:ea typeface="Cambria Math" panose="02040503050406030204" pitchFamily="18" charset="0"/>
                                </a:rPr>
                                <m:t>𝑤h𝑒𝑒𝑙</m:t>
                              </m:r>
                            </m:sub>
                          </m:sSub>
                        </m:den>
                      </m:f>
                    </m:oMath>
                  </m:oMathPara>
                </a14:m>
                <a:endParaRPr lang="en-US" sz="2400" dirty="0"/>
              </a:p>
            </p:txBody>
          </p:sp>
        </mc:Choice>
        <mc:Fallback xmlns="">
          <p:sp>
            <p:nvSpPr>
              <p:cNvPr id="12" name="TextBox 11">
                <a:extLst>
                  <a:ext uri="{FF2B5EF4-FFF2-40B4-BE49-F238E27FC236}">
                    <a16:creationId xmlns:a16="http://schemas.microsoft.com/office/drawing/2014/main" id="{368A9C5C-A473-D4CF-8B6C-5B5431B363B5}"/>
                  </a:ext>
                </a:extLst>
              </p:cNvPr>
              <p:cNvSpPr txBox="1">
                <a:spLocks noRot="1" noChangeAspect="1" noMove="1" noResize="1" noEditPoints="1" noAdjustHandles="1" noChangeArrowheads="1" noChangeShapeType="1" noTextEdit="1"/>
              </p:cNvSpPr>
              <p:nvPr/>
            </p:nvSpPr>
            <p:spPr>
              <a:xfrm>
                <a:off x="1660704" y="4940300"/>
                <a:ext cx="9089604" cy="764568"/>
              </a:xfrm>
              <a:prstGeom prst="rect">
                <a:avLst/>
              </a:prstGeom>
              <a:blipFill>
                <a:blip r:embed="rId4"/>
                <a:stretch>
                  <a:fillRect l="-697" t="-6452" r="-279" b="-1935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B66505D5-A3E2-E0F0-867B-8D96D9D1B8F0}"/>
                  </a:ext>
                </a:extLst>
              </p:cNvPr>
              <p:cNvSpPr txBox="1"/>
              <p:nvPr/>
            </p:nvSpPr>
            <p:spPr>
              <a:xfrm>
                <a:off x="7434759" y="1153132"/>
                <a:ext cx="688458" cy="369332"/>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𝑎𝑥𝑙𝑒</m:t>
                          </m:r>
                        </m:sub>
                      </m:sSub>
                    </m:oMath>
                  </m:oMathPara>
                </a14:m>
                <a:endParaRPr lang="en-US" dirty="0"/>
              </a:p>
            </p:txBody>
          </p:sp>
        </mc:Choice>
        <mc:Fallback xmlns="">
          <p:sp>
            <p:nvSpPr>
              <p:cNvPr id="13" name="TextBox 12">
                <a:extLst>
                  <a:ext uri="{FF2B5EF4-FFF2-40B4-BE49-F238E27FC236}">
                    <a16:creationId xmlns:a16="http://schemas.microsoft.com/office/drawing/2014/main" id="{B66505D5-A3E2-E0F0-867B-8D96D9D1B8F0}"/>
                  </a:ext>
                </a:extLst>
              </p:cNvPr>
              <p:cNvSpPr txBox="1">
                <a:spLocks noRot="1" noChangeAspect="1" noMove="1" noResize="1" noEditPoints="1" noAdjustHandles="1" noChangeArrowheads="1" noChangeShapeType="1" noTextEdit="1"/>
              </p:cNvSpPr>
              <p:nvPr/>
            </p:nvSpPr>
            <p:spPr>
              <a:xfrm>
                <a:off x="7434759" y="1153132"/>
                <a:ext cx="688458" cy="36933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1AF82314-D4C9-70BD-45D7-DE32F45E3E19}"/>
                  </a:ext>
                </a:extLst>
              </p:cNvPr>
              <p:cNvSpPr txBox="1"/>
              <p:nvPr/>
            </p:nvSpPr>
            <p:spPr>
              <a:xfrm>
                <a:off x="6337300" y="2412484"/>
                <a:ext cx="817403" cy="369332"/>
              </a:xfrm>
              <a:prstGeom prst="rect">
                <a:avLst/>
              </a:prstGeom>
              <a:noFill/>
            </p:spPr>
            <p:txBody>
              <a:bodyPr wrap="none" rtlCol="0">
                <a:spAutoFit/>
              </a:bodyPr>
              <a:lstStyle/>
              <a:p>
                <a:pPr algn="l">
                  <a:spcBef>
                    <a:spcPts val="1200"/>
                  </a:spcBef>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𝑟</m:t>
                          </m:r>
                        </m:e>
                        <m:sub>
                          <m:r>
                            <a:rPr lang="en-US" b="0" i="1" smtClean="0">
                              <a:latin typeface="Cambria Math" panose="02040503050406030204" pitchFamily="18" charset="0"/>
                            </a:rPr>
                            <m:t>𝑤h𝑒𝑒𝑙</m:t>
                          </m:r>
                        </m:sub>
                      </m:sSub>
                    </m:oMath>
                  </m:oMathPara>
                </a14:m>
                <a:endParaRPr lang="en-US" dirty="0"/>
              </a:p>
            </p:txBody>
          </p:sp>
        </mc:Choice>
        <mc:Fallback xmlns="">
          <p:sp>
            <p:nvSpPr>
              <p:cNvPr id="14" name="TextBox 13">
                <a:extLst>
                  <a:ext uri="{FF2B5EF4-FFF2-40B4-BE49-F238E27FC236}">
                    <a16:creationId xmlns:a16="http://schemas.microsoft.com/office/drawing/2014/main" id="{1AF82314-D4C9-70BD-45D7-DE32F45E3E19}"/>
                  </a:ext>
                </a:extLst>
              </p:cNvPr>
              <p:cNvSpPr txBox="1">
                <a:spLocks noRot="1" noChangeAspect="1" noMove="1" noResize="1" noEditPoints="1" noAdjustHandles="1" noChangeArrowheads="1" noChangeShapeType="1" noTextEdit="1"/>
              </p:cNvSpPr>
              <p:nvPr/>
            </p:nvSpPr>
            <p:spPr>
              <a:xfrm>
                <a:off x="6337300" y="2412484"/>
                <a:ext cx="817403" cy="369332"/>
              </a:xfrm>
              <a:prstGeom prst="rect">
                <a:avLst/>
              </a:prstGeom>
              <a:blipFill>
                <a:blip r:embed="rId6"/>
                <a:stretch>
                  <a:fillRect b="-3448"/>
                </a:stretch>
              </a:blipFill>
            </p:spPr>
            <p:txBody>
              <a:bodyPr/>
              <a:lstStyle/>
              <a:p>
                <a:r>
                  <a:rPr lang="en-US">
                    <a:noFill/>
                  </a:rPr>
                  <a:t> </a:t>
                </a:r>
              </a:p>
            </p:txBody>
          </p:sp>
        </mc:Fallback>
      </mc:AlternateContent>
    </p:spTree>
    <p:extLst>
      <p:ext uri="{BB962C8B-B14F-4D97-AF65-F5344CB8AC3E}">
        <p14:creationId xmlns:p14="http://schemas.microsoft.com/office/powerpoint/2010/main" val="10960629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p:txBody>
          <a:bodyPr/>
          <a:lstStyle/>
          <a:p>
            <a:r>
              <a:rPr lang="en-US" dirty="0"/>
              <a:t>Activity 4: Generate possible solutions</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453813" y="6221413"/>
            <a:ext cx="738187" cy="365125"/>
          </a:xfrm>
        </p:spPr>
        <p:txBody>
          <a:bodyPr/>
          <a:lstStyle/>
          <a:p>
            <a:fld id="{14719505-AD43-774F-936C-A3AE71DD4EEA}" type="slidenum">
              <a:rPr lang="en-GB" smtClean="0"/>
              <a:pPr/>
              <a:t>41</a:t>
            </a:fld>
            <a:endParaRPr lang="en-GB" dirty="0"/>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B47F862E-15C0-2340-BCB1-A7628CE62254}"/>
              </a:ext>
            </a:extLst>
          </p:cNvPr>
          <p:cNvGrpSpPr/>
          <p:nvPr/>
        </p:nvGrpSpPr>
        <p:grpSpPr>
          <a:xfrm>
            <a:off x="6096000" y="567482"/>
            <a:ext cx="5707069" cy="5418236"/>
            <a:chOff x="1110940" y="719881"/>
            <a:chExt cx="5707069" cy="5418236"/>
          </a:xfrm>
        </p:grpSpPr>
        <p:grpSp>
          <p:nvGrpSpPr>
            <p:cNvPr id="9" name="Group 8">
              <a:extLst>
                <a:ext uri="{FF2B5EF4-FFF2-40B4-BE49-F238E27FC236}">
                  <a16:creationId xmlns:a16="http://schemas.microsoft.com/office/drawing/2014/main" id="{76293CED-CD1E-144E-A65A-2982ADEC0E19}"/>
                </a:ext>
              </a:extLst>
            </p:cNvPr>
            <p:cNvGrpSpPr/>
            <p:nvPr/>
          </p:nvGrpSpPr>
          <p:grpSpPr>
            <a:xfrm>
              <a:off x="3242468" y="719881"/>
              <a:ext cx="1262062" cy="1262062"/>
              <a:chOff x="3242468" y="719881"/>
              <a:chExt cx="1262062" cy="1262062"/>
            </a:xfrm>
          </p:grpSpPr>
          <p:sp>
            <p:nvSpPr>
              <p:cNvPr id="37" name="Freeform 36">
                <a:extLst>
                  <a:ext uri="{FF2B5EF4-FFF2-40B4-BE49-F238E27FC236}">
                    <a16:creationId xmlns:a16="http://schemas.microsoft.com/office/drawing/2014/main" id="{ACD6C787-3DE4-0E4E-B0FC-7E08024A046F}"/>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38" name="Oval 37">
                <a:extLst>
                  <a:ext uri="{FF2B5EF4-FFF2-40B4-BE49-F238E27FC236}">
                    <a16:creationId xmlns:a16="http://schemas.microsoft.com/office/drawing/2014/main" id="{FCE42F25-6175-2E42-89CE-C11B2C089BC9}"/>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10" name="Group 9">
              <a:extLst>
                <a:ext uri="{FF2B5EF4-FFF2-40B4-BE49-F238E27FC236}">
                  <a16:creationId xmlns:a16="http://schemas.microsoft.com/office/drawing/2014/main" id="{E79F929D-DEEB-5146-A138-9C35FE58B3C8}"/>
                </a:ext>
              </a:extLst>
            </p:cNvPr>
            <p:cNvGrpSpPr/>
            <p:nvPr/>
          </p:nvGrpSpPr>
          <p:grpSpPr>
            <a:xfrm>
              <a:off x="4951822" y="1543062"/>
              <a:ext cx="1262062" cy="1262062"/>
              <a:chOff x="4951822" y="1543062"/>
              <a:chExt cx="1262062" cy="1262062"/>
            </a:xfrm>
          </p:grpSpPr>
          <p:sp>
            <p:nvSpPr>
              <p:cNvPr id="35" name="Freeform 34">
                <a:extLst>
                  <a:ext uri="{FF2B5EF4-FFF2-40B4-BE49-F238E27FC236}">
                    <a16:creationId xmlns:a16="http://schemas.microsoft.com/office/drawing/2014/main" id="{E1AAD37B-B6B1-764E-A703-BCDF42D631CF}"/>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36" name="Oval 35">
                <a:extLst>
                  <a:ext uri="{FF2B5EF4-FFF2-40B4-BE49-F238E27FC236}">
                    <a16:creationId xmlns:a16="http://schemas.microsoft.com/office/drawing/2014/main" id="{07385010-0338-7544-B596-0AAC2A72CD94}"/>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11" name="Group 10">
              <a:extLst>
                <a:ext uri="{FF2B5EF4-FFF2-40B4-BE49-F238E27FC236}">
                  <a16:creationId xmlns:a16="http://schemas.microsoft.com/office/drawing/2014/main" id="{18828C52-0D5C-1C40-B182-017C0552A3F2}"/>
                </a:ext>
              </a:extLst>
            </p:cNvPr>
            <p:cNvGrpSpPr/>
            <p:nvPr/>
          </p:nvGrpSpPr>
          <p:grpSpPr>
            <a:xfrm>
              <a:off x="5373997" y="3392733"/>
              <a:ext cx="1262062" cy="1262062"/>
              <a:chOff x="5373997" y="3392733"/>
              <a:chExt cx="1262062" cy="1262062"/>
            </a:xfrm>
          </p:grpSpPr>
          <p:sp>
            <p:nvSpPr>
              <p:cNvPr id="33" name="Freeform 32">
                <a:extLst>
                  <a:ext uri="{FF2B5EF4-FFF2-40B4-BE49-F238E27FC236}">
                    <a16:creationId xmlns:a16="http://schemas.microsoft.com/office/drawing/2014/main" id="{5057DBE9-399A-9643-8971-5ED9976C0C47}"/>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34" name="Oval 33">
                <a:extLst>
                  <a:ext uri="{FF2B5EF4-FFF2-40B4-BE49-F238E27FC236}">
                    <a16:creationId xmlns:a16="http://schemas.microsoft.com/office/drawing/2014/main" id="{1FB3E239-5622-2B41-930D-737E4D8CB6D3}"/>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12" name="Group 11">
              <a:extLst>
                <a:ext uri="{FF2B5EF4-FFF2-40B4-BE49-F238E27FC236}">
                  <a16:creationId xmlns:a16="http://schemas.microsoft.com/office/drawing/2014/main" id="{6383B830-3054-0444-B63A-5BDDD1E74756}"/>
                </a:ext>
              </a:extLst>
            </p:cNvPr>
            <p:cNvGrpSpPr/>
            <p:nvPr/>
          </p:nvGrpSpPr>
          <p:grpSpPr>
            <a:xfrm>
              <a:off x="4191088" y="4876055"/>
              <a:ext cx="1262062" cy="1262062"/>
              <a:chOff x="4191088" y="4876055"/>
              <a:chExt cx="1262062" cy="1262062"/>
            </a:xfrm>
          </p:grpSpPr>
          <p:sp>
            <p:nvSpPr>
              <p:cNvPr id="31" name="Freeform 30">
                <a:extLst>
                  <a:ext uri="{FF2B5EF4-FFF2-40B4-BE49-F238E27FC236}">
                    <a16:creationId xmlns:a16="http://schemas.microsoft.com/office/drawing/2014/main" id="{3A639B1E-385F-0D4E-8BF9-0DB5AD34C048}"/>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32" name="Oval 31">
                <a:extLst>
                  <a:ext uri="{FF2B5EF4-FFF2-40B4-BE49-F238E27FC236}">
                    <a16:creationId xmlns:a16="http://schemas.microsoft.com/office/drawing/2014/main" id="{DDD9730F-55DC-B341-9A3F-FC370A3DD3A9}"/>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13" name="Group 12">
              <a:extLst>
                <a:ext uri="{FF2B5EF4-FFF2-40B4-BE49-F238E27FC236}">
                  <a16:creationId xmlns:a16="http://schemas.microsoft.com/office/drawing/2014/main" id="{BAEEFD7B-1D13-8647-817C-8CE02515D3FE}"/>
                </a:ext>
              </a:extLst>
            </p:cNvPr>
            <p:cNvGrpSpPr/>
            <p:nvPr/>
          </p:nvGrpSpPr>
          <p:grpSpPr>
            <a:xfrm>
              <a:off x="2293849" y="4867478"/>
              <a:ext cx="1262062" cy="1270639"/>
              <a:chOff x="2293849" y="4867478"/>
              <a:chExt cx="1262062" cy="1270639"/>
            </a:xfrm>
          </p:grpSpPr>
          <p:sp>
            <p:nvSpPr>
              <p:cNvPr id="29" name="Freeform 28">
                <a:extLst>
                  <a:ext uri="{FF2B5EF4-FFF2-40B4-BE49-F238E27FC236}">
                    <a16:creationId xmlns:a16="http://schemas.microsoft.com/office/drawing/2014/main" id="{5256BE71-D79F-344B-9126-EE7BB685C343}"/>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30" name="Oval 29">
                <a:extLst>
                  <a:ext uri="{FF2B5EF4-FFF2-40B4-BE49-F238E27FC236}">
                    <a16:creationId xmlns:a16="http://schemas.microsoft.com/office/drawing/2014/main" id="{9C2863C3-BC88-F549-A80F-B819803746E3}"/>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14" name="Group 13">
              <a:extLst>
                <a:ext uri="{FF2B5EF4-FFF2-40B4-BE49-F238E27FC236}">
                  <a16:creationId xmlns:a16="http://schemas.microsoft.com/office/drawing/2014/main" id="{09ED068C-5100-034C-9779-6A06B83DAC15}"/>
                </a:ext>
              </a:extLst>
            </p:cNvPr>
            <p:cNvGrpSpPr/>
            <p:nvPr/>
          </p:nvGrpSpPr>
          <p:grpSpPr>
            <a:xfrm>
              <a:off x="1110940" y="3392733"/>
              <a:ext cx="1262062" cy="1262062"/>
              <a:chOff x="1110940" y="3392733"/>
              <a:chExt cx="1262062" cy="1262062"/>
            </a:xfrm>
          </p:grpSpPr>
          <p:sp>
            <p:nvSpPr>
              <p:cNvPr id="27" name="Freeform 26">
                <a:extLst>
                  <a:ext uri="{FF2B5EF4-FFF2-40B4-BE49-F238E27FC236}">
                    <a16:creationId xmlns:a16="http://schemas.microsoft.com/office/drawing/2014/main" id="{D804027B-62A0-EB40-89CD-0DB4994340D4}"/>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28" name="Oval 27">
                <a:extLst>
                  <a:ext uri="{FF2B5EF4-FFF2-40B4-BE49-F238E27FC236}">
                    <a16:creationId xmlns:a16="http://schemas.microsoft.com/office/drawing/2014/main" id="{5FE04641-2264-D445-95D0-7CF95D520753}"/>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15" name="Group 14">
              <a:extLst>
                <a:ext uri="{FF2B5EF4-FFF2-40B4-BE49-F238E27FC236}">
                  <a16:creationId xmlns:a16="http://schemas.microsoft.com/office/drawing/2014/main" id="{C790DBC9-CAA0-A144-BBC6-B198C0BCC621}"/>
                </a:ext>
              </a:extLst>
            </p:cNvPr>
            <p:cNvGrpSpPr/>
            <p:nvPr/>
          </p:nvGrpSpPr>
          <p:grpSpPr>
            <a:xfrm>
              <a:off x="1533115" y="1543062"/>
              <a:ext cx="1262062" cy="1262062"/>
              <a:chOff x="1533115" y="1543062"/>
              <a:chExt cx="1262062" cy="1262062"/>
            </a:xfrm>
          </p:grpSpPr>
          <p:sp>
            <p:nvSpPr>
              <p:cNvPr id="25" name="Freeform 24">
                <a:extLst>
                  <a:ext uri="{FF2B5EF4-FFF2-40B4-BE49-F238E27FC236}">
                    <a16:creationId xmlns:a16="http://schemas.microsoft.com/office/drawing/2014/main" id="{CD6F95BA-2810-664F-B4E9-5856280C5B03}"/>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26" name="Oval 25">
                <a:extLst>
                  <a:ext uri="{FF2B5EF4-FFF2-40B4-BE49-F238E27FC236}">
                    <a16:creationId xmlns:a16="http://schemas.microsoft.com/office/drawing/2014/main" id="{A59350DE-DF29-364D-9288-7AA39F063248}"/>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16" name="Picture 15" descr="Diagram&#10;&#10;Description automatically generated">
              <a:extLst>
                <a:ext uri="{FF2B5EF4-FFF2-40B4-BE49-F238E27FC236}">
                  <a16:creationId xmlns:a16="http://schemas.microsoft.com/office/drawing/2014/main" id="{E72F6270-2694-9B45-ABB0-1020711A454D}"/>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17" name="Picture 16" descr="Diagram&#10;&#10;Description automatically generated">
              <a:extLst>
                <a:ext uri="{FF2B5EF4-FFF2-40B4-BE49-F238E27FC236}">
                  <a16:creationId xmlns:a16="http://schemas.microsoft.com/office/drawing/2014/main" id="{61F67D0D-6789-8A46-AC74-15B5485C0C79}"/>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18" name="Picture 17" descr="Diagram&#10;&#10;Description automatically generated">
              <a:extLst>
                <a:ext uri="{FF2B5EF4-FFF2-40B4-BE49-F238E27FC236}">
                  <a16:creationId xmlns:a16="http://schemas.microsoft.com/office/drawing/2014/main" id="{76469650-3921-454C-A0D3-3AFA6DADA44C}"/>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19" name="Picture 18" descr="Diagram&#10;&#10;Description automatically generated">
              <a:extLst>
                <a:ext uri="{FF2B5EF4-FFF2-40B4-BE49-F238E27FC236}">
                  <a16:creationId xmlns:a16="http://schemas.microsoft.com/office/drawing/2014/main" id="{112CA087-2B1F-E14D-A16A-95BA872FA5F5}"/>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20" name="Picture 19" descr="Diagram&#10;&#10;Description automatically generated">
              <a:extLst>
                <a:ext uri="{FF2B5EF4-FFF2-40B4-BE49-F238E27FC236}">
                  <a16:creationId xmlns:a16="http://schemas.microsoft.com/office/drawing/2014/main" id="{70D08F73-67C2-B74C-B47A-C64120E5BE19}"/>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21" name="Picture 20" descr="Diagram&#10;&#10;Description automatically generated">
              <a:extLst>
                <a:ext uri="{FF2B5EF4-FFF2-40B4-BE49-F238E27FC236}">
                  <a16:creationId xmlns:a16="http://schemas.microsoft.com/office/drawing/2014/main" id="{F6DEAD60-2DBB-4041-9F47-5D425B1E6478}"/>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22" name="Group 21">
              <a:extLst>
                <a:ext uri="{FF2B5EF4-FFF2-40B4-BE49-F238E27FC236}">
                  <a16:creationId xmlns:a16="http://schemas.microsoft.com/office/drawing/2014/main" id="{B42D63D7-0F33-3440-A9D6-EB29C15CFA55}"/>
                </a:ext>
              </a:extLst>
            </p:cNvPr>
            <p:cNvGrpSpPr/>
            <p:nvPr/>
          </p:nvGrpSpPr>
          <p:grpSpPr>
            <a:xfrm>
              <a:off x="5306009" y="3278896"/>
              <a:ext cx="1512000" cy="1512000"/>
              <a:chOff x="10177236" y="429813"/>
              <a:chExt cx="1512000" cy="1512000"/>
            </a:xfrm>
          </p:grpSpPr>
          <p:sp>
            <p:nvSpPr>
              <p:cNvPr id="23" name="Freeform 22">
                <a:extLst>
                  <a:ext uri="{FF2B5EF4-FFF2-40B4-BE49-F238E27FC236}">
                    <a16:creationId xmlns:a16="http://schemas.microsoft.com/office/drawing/2014/main" id="{C16AA182-53AE-6440-8421-9E2CA302AA7D}"/>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Generate possible solutions</a:t>
                </a:r>
              </a:p>
            </p:txBody>
          </p:sp>
          <p:sp>
            <p:nvSpPr>
              <p:cNvPr id="24" name="Oval 23">
                <a:extLst>
                  <a:ext uri="{FF2B5EF4-FFF2-40B4-BE49-F238E27FC236}">
                    <a16:creationId xmlns:a16="http://schemas.microsoft.com/office/drawing/2014/main" id="{92DE47A9-753F-F84F-A59F-CE6F627F54E8}"/>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spTree>
    <p:extLst>
      <p:ext uri="{BB962C8B-B14F-4D97-AF65-F5344CB8AC3E}">
        <p14:creationId xmlns:p14="http://schemas.microsoft.com/office/powerpoint/2010/main" val="21949258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A938057-88BD-4285-D280-B801C22B5A77}"/>
              </a:ext>
            </a:extLst>
          </p:cNvPr>
          <p:cNvSpPr>
            <a:spLocks noGrp="1"/>
          </p:cNvSpPr>
          <p:nvPr>
            <p:ph type="sldNum" sz="quarter" idx="4"/>
          </p:nvPr>
        </p:nvSpPr>
        <p:spPr/>
        <p:txBody>
          <a:bodyPr/>
          <a:lstStyle/>
          <a:p>
            <a:fld id="{14719505-AD43-774F-936C-A3AE71DD4EEA}" type="slidenum">
              <a:rPr lang="en-GB" smtClean="0"/>
              <a:pPr/>
              <a:t>42</a:t>
            </a:fld>
            <a:endParaRPr lang="en-GB" dirty="0"/>
          </a:p>
        </p:txBody>
      </p:sp>
      <p:pic>
        <p:nvPicPr>
          <p:cNvPr id="3" name="Online Media 2" descr="d.school brainstorming rules">
            <a:hlinkClick r:id="" action="ppaction://media"/>
            <a:extLst>
              <a:ext uri="{FF2B5EF4-FFF2-40B4-BE49-F238E27FC236}">
                <a16:creationId xmlns:a16="http://schemas.microsoft.com/office/drawing/2014/main" id="{93CBA9F6-5EFB-C275-CD56-7E60DCD5A209}"/>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1427387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545CD9-9E93-91CD-D9D5-7F429E9F0E1C}"/>
              </a:ext>
            </a:extLst>
          </p:cNvPr>
          <p:cNvSpPr>
            <a:spLocks noGrp="1"/>
          </p:cNvSpPr>
          <p:nvPr>
            <p:ph type="sldNum" sz="quarter" idx="4"/>
          </p:nvPr>
        </p:nvSpPr>
        <p:spPr/>
        <p:txBody>
          <a:bodyPr/>
          <a:lstStyle/>
          <a:p>
            <a:fld id="{14719505-AD43-774F-936C-A3AE71DD4EEA}" type="slidenum">
              <a:rPr lang="en-GB" smtClean="0"/>
              <a:pPr/>
              <a:t>43</a:t>
            </a:fld>
            <a:endParaRPr lang="en-GB" dirty="0"/>
          </a:p>
        </p:txBody>
      </p:sp>
      <p:pic>
        <p:nvPicPr>
          <p:cNvPr id="3" name="Online Media 2" descr="how NOT to brainstorm">
            <a:hlinkClick r:id="" action="ppaction://media"/>
            <a:extLst>
              <a:ext uri="{FF2B5EF4-FFF2-40B4-BE49-F238E27FC236}">
                <a16:creationId xmlns:a16="http://schemas.microsoft.com/office/drawing/2014/main" id="{3C36A1F0-CE07-4ECD-C82E-F87303468613}"/>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4233462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24B42C-FDC5-EAED-9C7C-7967F3711D68}"/>
              </a:ext>
            </a:extLst>
          </p:cNvPr>
          <p:cNvSpPr>
            <a:spLocks noGrp="1"/>
          </p:cNvSpPr>
          <p:nvPr>
            <p:ph type="body" sz="quarter" idx="13"/>
          </p:nvPr>
        </p:nvSpPr>
        <p:spPr/>
        <p:txBody>
          <a:bodyPr/>
          <a:lstStyle/>
          <a:p>
            <a:r>
              <a:rPr lang="en-US" dirty="0"/>
              <a:t>The do’s and don’ts of brainstorming</a:t>
            </a:r>
          </a:p>
        </p:txBody>
      </p:sp>
      <p:sp>
        <p:nvSpPr>
          <p:cNvPr id="2" name="Slide Number Placeholder 1">
            <a:extLst>
              <a:ext uri="{FF2B5EF4-FFF2-40B4-BE49-F238E27FC236}">
                <a16:creationId xmlns:a16="http://schemas.microsoft.com/office/drawing/2014/main" id="{08770B3B-1B02-F5B0-18DD-A6A0FA1AF0F8}"/>
              </a:ext>
            </a:extLst>
          </p:cNvPr>
          <p:cNvSpPr>
            <a:spLocks noGrp="1"/>
          </p:cNvSpPr>
          <p:nvPr>
            <p:ph type="sldNum" sz="quarter" idx="4"/>
          </p:nvPr>
        </p:nvSpPr>
        <p:spPr/>
        <p:txBody>
          <a:bodyPr/>
          <a:lstStyle/>
          <a:p>
            <a:fld id="{14719505-AD43-774F-936C-A3AE71DD4EEA}" type="slidenum">
              <a:rPr lang="en-GB" smtClean="0"/>
              <a:pPr/>
              <a:t>44</a:t>
            </a:fld>
            <a:endParaRPr lang="en-GB" dirty="0"/>
          </a:p>
        </p:txBody>
      </p:sp>
      <p:pic>
        <p:nvPicPr>
          <p:cNvPr id="11266" name="Picture 2" descr="Dos and Donts PowerPoint Template - SlideModel">
            <a:extLst>
              <a:ext uri="{FF2B5EF4-FFF2-40B4-BE49-F238E27FC236}">
                <a16:creationId xmlns:a16="http://schemas.microsoft.com/office/drawing/2014/main" id="{3064F011-B3B5-1C20-D240-0EA9D227E93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398931" y="1593574"/>
            <a:ext cx="3551582" cy="36708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91694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678F9F-491B-3A41-AA86-CA7DF4C081C4}"/>
              </a:ext>
            </a:extLst>
          </p:cNvPr>
          <p:cNvSpPr txBox="1"/>
          <p:nvPr/>
        </p:nvSpPr>
        <p:spPr>
          <a:xfrm>
            <a:off x="161925" y="1931470"/>
            <a:ext cx="6699250" cy="2995060"/>
          </a:xfrm>
          <a:prstGeom prst="rect">
            <a:avLst/>
          </a:prstGeom>
        </p:spPr>
        <p:txBody>
          <a:bodyPr vert="horz" lIns="0" tIns="0" rIns="90000" bIns="0" rtlCol="0" anchor="ctr">
            <a:noAutofit/>
          </a:bodyPr>
          <a:lstStyle/>
          <a:p>
            <a:pPr lvl="0"/>
            <a:r>
              <a:rPr lang="en-US" sz="4800" b="1" dirty="0">
                <a:solidFill>
                  <a:schemeClr val="bg1"/>
                </a:solidFill>
              </a:rPr>
              <a:t>Work through Section 7</a:t>
            </a:r>
            <a:endParaRPr lang="en-ZA" sz="4800" dirty="0">
              <a:solidFill>
                <a:schemeClr val="bg1"/>
              </a:solidFill>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45</a:t>
            </a:fld>
            <a:endParaRPr lang="en-GB"/>
          </a:p>
        </p:txBody>
      </p:sp>
      <p:pic>
        <p:nvPicPr>
          <p:cNvPr id="5" name="Graphic 4" descr="Head with gears with solid fill">
            <a:extLst>
              <a:ext uri="{FF2B5EF4-FFF2-40B4-BE49-F238E27FC236}">
                <a16:creationId xmlns:a16="http://schemas.microsoft.com/office/drawing/2014/main" id="{B9761C3D-0EB5-29BE-B467-22D7D6F9C5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9874" y="1772587"/>
            <a:ext cx="3600000" cy="3600000"/>
          </a:xfrm>
          <a:prstGeom prst="rect">
            <a:avLst/>
          </a:prstGeom>
        </p:spPr>
      </p:pic>
    </p:spTree>
    <p:extLst>
      <p:ext uri="{BB962C8B-B14F-4D97-AF65-F5344CB8AC3E}">
        <p14:creationId xmlns:p14="http://schemas.microsoft.com/office/powerpoint/2010/main" val="8247434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C531549-E445-6E35-B1A5-A8DC04232E08}"/>
              </a:ext>
            </a:extLst>
          </p:cNvPr>
          <p:cNvSpPr>
            <a:spLocks noGrp="1"/>
          </p:cNvSpPr>
          <p:nvPr>
            <p:ph type="body" sz="quarter" idx="13"/>
          </p:nvPr>
        </p:nvSpPr>
        <p:spPr>
          <a:xfrm>
            <a:off x="425845" y="167555"/>
            <a:ext cx="9909646" cy="6270823"/>
          </a:xfrm>
        </p:spPr>
        <p:txBody>
          <a:bodyPr/>
          <a:lstStyle/>
          <a:p>
            <a:pPr>
              <a:spcAft>
                <a:spcPts val="1200"/>
              </a:spcAft>
            </a:pPr>
            <a:r>
              <a:rPr lang="en-US" dirty="0"/>
              <a:t>Generate design ideas</a:t>
            </a: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energy stored in the spring be used to turn the vehicle’s wheels?</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energy stored in the spring be released in a slow and controlled manner?</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the friction experienced by the vehicle be reduced?</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enough traction between the wheels and the ground be created so that the wheels don’t just spin without the vehicle moving forward?</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we ensure the vehicle travels in a straight line?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lever length to use?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will the mass of the vehicle affect its performance?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size of wheel to use?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will the mass of the wheels affect the vehicle’s performance?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Are you going to use a front or rear wheel drive design?</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material to use to attach your lever to your axle?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What is the best diameter of axle to use?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800100" lvl="1" indent="-342900">
              <a:spcAft>
                <a:spcPts val="600"/>
              </a:spcAft>
              <a:buFont typeface="+mj-lt"/>
              <a:buAutoNum type="arabicPeriod"/>
              <a:tabLst>
                <a:tab pos="228600" algn="l"/>
                <a:tab pos="457200" algn="l"/>
              </a:tabLst>
            </a:pPr>
            <a:r>
              <a:rPr lang="en-US"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How can we ensure the vehicle travels in a straight line?</a:t>
            </a:r>
            <a:endParaRPr lang="en-ZA"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buFont typeface="Arial" panose="020B0604020202020204" pitchFamily="34" charset="0"/>
              <a:buChar char="•"/>
            </a:pPr>
            <a:endParaRPr lang="en-US" sz="2800" dirty="0">
              <a:solidFill>
                <a:schemeClr val="accent1"/>
              </a:solidFill>
            </a:endParaRPr>
          </a:p>
        </p:txBody>
      </p:sp>
      <p:sp>
        <p:nvSpPr>
          <p:cNvPr id="3" name="Slide Number Placeholder 2">
            <a:extLst>
              <a:ext uri="{FF2B5EF4-FFF2-40B4-BE49-F238E27FC236}">
                <a16:creationId xmlns:a16="http://schemas.microsoft.com/office/drawing/2014/main" id="{815DB005-D17A-CD0F-C3C5-2CFC9CFEAD5F}"/>
              </a:ext>
            </a:extLst>
          </p:cNvPr>
          <p:cNvSpPr>
            <a:spLocks noGrp="1"/>
          </p:cNvSpPr>
          <p:nvPr>
            <p:ph type="sldNum" sz="quarter" idx="4"/>
          </p:nvPr>
        </p:nvSpPr>
        <p:spPr/>
        <p:txBody>
          <a:bodyPr/>
          <a:lstStyle/>
          <a:p>
            <a:fld id="{14719505-AD43-774F-936C-A3AE71DD4EEA}" type="slidenum">
              <a:rPr lang="en-GB" smtClean="0"/>
              <a:pPr/>
              <a:t>46</a:t>
            </a:fld>
            <a:endParaRPr lang="en-GB" dirty="0"/>
          </a:p>
        </p:txBody>
      </p:sp>
    </p:spTree>
    <p:extLst>
      <p:ext uri="{BB962C8B-B14F-4D97-AF65-F5344CB8AC3E}">
        <p14:creationId xmlns:p14="http://schemas.microsoft.com/office/powerpoint/2010/main" val="25754283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62C3D68-462B-A4AB-BBB2-731EB8155305}"/>
              </a:ext>
            </a:extLst>
          </p:cNvPr>
          <p:cNvSpPr>
            <a:spLocks noGrp="1"/>
          </p:cNvSpPr>
          <p:nvPr>
            <p:ph type="body" sz="quarter" idx="13"/>
          </p:nvPr>
        </p:nvSpPr>
        <p:spPr/>
        <p:txBody>
          <a:bodyPr/>
          <a:lstStyle/>
          <a:p>
            <a:r>
              <a:rPr lang="en-US" dirty="0"/>
              <a:t>Draw your ideas</a:t>
            </a:r>
          </a:p>
        </p:txBody>
      </p:sp>
      <p:sp>
        <p:nvSpPr>
          <p:cNvPr id="3" name="Slide Number Placeholder 2">
            <a:extLst>
              <a:ext uri="{FF2B5EF4-FFF2-40B4-BE49-F238E27FC236}">
                <a16:creationId xmlns:a16="http://schemas.microsoft.com/office/drawing/2014/main" id="{868B2B6D-9660-C811-293D-38AC1F18039C}"/>
              </a:ext>
            </a:extLst>
          </p:cNvPr>
          <p:cNvSpPr>
            <a:spLocks noGrp="1"/>
          </p:cNvSpPr>
          <p:nvPr>
            <p:ph type="sldNum" sz="quarter" idx="4"/>
          </p:nvPr>
        </p:nvSpPr>
        <p:spPr/>
        <p:txBody>
          <a:bodyPr/>
          <a:lstStyle/>
          <a:p>
            <a:fld id="{14719505-AD43-774F-936C-A3AE71DD4EEA}" type="slidenum">
              <a:rPr lang="en-GB" smtClean="0"/>
              <a:pPr/>
              <a:t>47</a:t>
            </a:fld>
            <a:endParaRPr lang="en-GB" dirty="0"/>
          </a:p>
        </p:txBody>
      </p:sp>
      <p:pic>
        <p:nvPicPr>
          <p:cNvPr id="15362" name="Picture 2" descr="Premium Vector | Hand drawn idea concept | Lampada desenho, Vetores free,  Propagandas criativas">
            <a:extLst>
              <a:ext uri="{FF2B5EF4-FFF2-40B4-BE49-F238E27FC236}">
                <a16:creationId xmlns:a16="http://schemas.microsoft.com/office/drawing/2014/main" id="{8CB1060C-FF78-7543-94AA-7BD1EDC5932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34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83674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B72879E-E8E9-A948-B2F6-5CB9A9E12E78}"/>
              </a:ext>
            </a:extLst>
          </p:cNvPr>
          <p:cNvSpPr>
            <a:spLocks noGrp="1"/>
          </p:cNvSpPr>
          <p:nvPr>
            <p:ph type="body" sz="quarter" idx="23"/>
          </p:nvPr>
        </p:nvSpPr>
        <p:spPr/>
        <p:txBody>
          <a:bodyPr/>
          <a:lstStyle/>
          <a:p>
            <a:r>
              <a:rPr lang="en-US" dirty="0"/>
              <a:t>Endurance Race</a:t>
            </a:r>
          </a:p>
        </p:txBody>
      </p:sp>
      <p:sp>
        <p:nvSpPr>
          <p:cNvPr id="5" name="Text Placeholder 4">
            <a:extLst>
              <a:ext uri="{FF2B5EF4-FFF2-40B4-BE49-F238E27FC236}">
                <a16:creationId xmlns:a16="http://schemas.microsoft.com/office/drawing/2014/main" id="{BE2318B5-60B8-814A-8A21-063E6E53546D}"/>
              </a:ext>
            </a:extLst>
          </p:cNvPr>
          <p:cNvSpPr>
            <a:spLocks noGrp="1"/>
          </p:cNvSpPr>
          <p:nvPr>
            <p:ph type="body" sz="quarter" idx="25"/>
          </p:nvPr>
        </p:nvSpPr>
        <p:spPr/>
        <p:txBody>
          <a:bodyPr/>
          <a:lstStyle/>
          <a:p>
            <a:r>
              <a:rPr lang="en-US" dirty="0"/>
              <a:t>The vehicle that covers the greatest distance on a single ‘charge’ or in a specific time with multiple charges.</a:t>
            </a:r>
            <a:endParaRPr lang="en-ZA" dirty="0"/>
          </a:p>
        </p:txBody>
      </p:sp>
      <p:sp>
        <p:nvSpPr>
          <p:cNvPr id="3" name="Title 2">
            <a:extLst>
              <a:ext uri="{FF2B5EF4-FFF2-40B4-BE49-F238E27FC236}">
                <a16:creationId xmlns:a16="http://schemas.microsoft.com/office/drawing/2014/main" id="{8FD37AFC-CD45-1442-9748-EE9B4B90496A}"/>
              </a:ext>
            </a:extLst>
          </p:cNvPr>
          <p:cNvSpPr>
            <a:spLocks noGrp="1"/>
          </p:cNvSpPr>
          <p:nvPr>
            <p:ph type="title"/>
          </p:nvPr>
        </p:nvSpPr>
        <p:spPr/>
        <p:txBody>
          <a:bodyPr/>
          <a:lstStyle/>
          <a:p>
            <a:r>
              <a:rPr lang="en-US" dirty="0"/>
              <a:t>Race Time!</a:t>
            </a:r>
          </a:p>
        </p:txBody>
      </p:sp>
      <p:sp>
        <p:nvSpPr>
          <p:cNvPr id="2" name="Slide Number Placeholder 1">
            <a:extLst>
              <a:ext uri="{FF2B5EF4-FFF2-40B4-BE49-F238E27FC236}">
                <a16:creationId xmlns:a16="http://schemas.microsoft.com/office/drawing/2014/main" id="{622FC173-D6B7-124E-84EE-D65931FF930F}"/>
              </a:ext>
            </a:extLst>
          </p:cNvPr>
          <p:cNvSpPr>
            <a:spLocks noGrp="1"/>
          </p:cNvSpPr>
          <p:nvPr>
            <p:ph type="sldNum" sz="quarter" idx="4"/>
          </p:nvPr>
        </p:nvSpPr>
        <p:spPr/>
        <p:txBody>
          <a:bodyPr/>
          <a:lstStyle/>
          <a:p>
            <a:fld id="{14719505-AD43-774F-936C-A3AE71DD4EEA}" type="slidenum">
              <a:rPr lang="en-GB" smtClean="0"/>
              <a:pPr/>
              <a:t>48</a:t>
            </a:fld>
            <a:endParaRPr lang="en-GB" dirty="0"/>
          </a:p>
        </p:txBody>
      </p:sp>
      <p:sp>
        <p:nvSpPr>
          <p:cNvPr id="6" name="Text Placeholder 5">
            <a:extLst>
              <a:ext uri="{FF2B5EF4-FFF2-40B4-BE49-F238E27FC236}">
                <a16:creationId xmlns:a16="http://schemas.microsoft.com/office/drawing/2014/main" id="{0A0045C9-0712-484B-A6BB-7E70DD0CADBB}"/>
              </a:ext>
            </a:extLst>
          </p:cNvPr>
          <p:cNvSpPr>
            <a:spLocks noGrp="1"/>
          </p:cNvSpPr>
          <p:nvPr>
            <p:ph type="body" sz="quarter" idx="26"/>
          </p:nvPr>
        </p:nvSpPr>
        <p:spPr/>
        <p:txBody>
          <a:bodyPr/>
          <a:lstStyle/>
          <a:p>
            <a:r>
              <a:rPr lang="en-US" dirty="0"/>
              <a:t>Speed Race</a:t>
            </a:r>
          </a:p>
        </p:txBody>
      </p:sp>
      <p:sp>
        <p:nvSpPr>
          <p:cNvPr id="7" name="Text Placeholder 6">
            <a:extLst>
              <a:ext uri="{FF2B5EF4-FFF2-40B4-BE49-F238E27FC236}">
                <a16:creationId xmlns:a16="http://schemas.microsoft.com/office/drawing/2014/main" id="{06DA8DD0-4775-2043-8240-267CABAD2159}"/>
              </a:ext>
            </a:extLst>
          </p:cNvPr>
          <p:cNvSpPr>
            <a:spLocks noGrp="1"/>
          </p:cNvSpPr>
          <p:nvPr>
            <p:ph type="body" sz="quarter" idx="27"/>
          </p:nvPr>
        </p:nvSpPr>
        <p:spPr/>
        <p:txBody>
          <a:bodyPr/>
          <a:lstStyle/>
          <a:p>
            <a:r>
              <a:rPr lang="en-US" dirty="0"/>
              <a:t>The fastest vehicle over a specific distance.</a:t>
            </a:r>
            <a:r>
              <a:rPr lang="en-ZA" dirty="0"/>
              <a:t> </a:t>
            </a:r>
            <a:endParaRPr lang="en-US" dirty="0"/>
          </a:p>
        </p:txBody>
      </p:sp>
      <p:pic>
        <p:nvPicPr>
          <p:cNvPr id="4098" name="Picture 2" descr="The Tortoise and the Hare Teaches a Valuable Gospel Principle">
            <a:extLst>
              <a:ext uri="{FF2B5EF4-FFF2-40B4-BE49-F238E27FC236}">
                <a16:creationId xmlns:a16="http://schemas.microsoft.com/office/drawing/2014/main" id="{5B78DAD9-2E16-3E49-9DE1-EF4CFEFC8F37}"/>
              </a:ext>
            </a:extLst>
          </p:cNvPr>
          <p:cNvPicPr>
            <a:picLocks noChangeAspect="1" noChangeArrowheads="1"/>
          </p:cNvPicPr>
          <p:nvPr/>
        </p:nvPicPr>
        <p:blipFill rotWithShape="1">
          <a:blip r:embed="rId3"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bwMode="auto">
          <a:xfrm>
            <a:off x="1422117" y="1952600"/>
            <a:ext cx="3056655" cy="3302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The Tortoise and the Hare Teaches a Valuable Gospel Principle">
            <a:extLst>
              <a:ext uri="{FF2B5EF4-FFF2-40B4-BE49-F238E27FC236}">
                <a16:creationId xmlns:a16="http://schemas.microsoft.com/office/drawing/2014/main" id="{B40FED15-3D2A-8040-882E-9C983F0F3CEB}"/>
              </a:ext>
            </a:extLst>
          </p:cNvPr>
          <p:cNvPicPr>
            <a:picLocks noChangeAspect="1" noChangeArrowheads="1"/>
          </p:cNvPicPr>
          <p:nvPr/>
        </p:nvPicPr>
        <p:blipFill rotWithShape="1">
          <a:blip r:embed="rId4" cstate="screen">
            <a:clrChange>
              <a:clrFrom>
                <a:srgbClr val="FAFAFA"/>
              </a:clrFrom>
              <a:clrTo>
                <a:srgbClr val="FAFAFA">
                  <a:alpha val="0"/>
                </a:srgbClr>
              </a:clrTo>
            </a:clrChange>
            <a:extLst>
              <a:ext uri="{28A0092B-C50C-407E-A947-70E740481C1C}">
                <a14:useLocalDpi xmlns:a14="http://schemas.microsoft.com/office/drawing/2010/main"/>
              </a:ext>
            </a:extLst>
          </a:blip>
          <a:srcRect/>
          <a:stretch/>
        </p:blipFill>
        <p:spPr bwMode="auto">
          <a:xfrm>
            <a:off x="6801080" y="2566917"/>
            <a:ext cx="3293345" cy="330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81251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009FB09-0DCD-A8EC-CB06-B0F2855F2CC7}"/>
              </a:ext>
            </a:extLst>
          </p:cNvPr>
          <p:cNvSpPr>
            <a:spLocks noGrp="1"/>
          </p:cNvSpPr>
          <p:nvPr>
            <p:ph type="sldNum" sz="quarter" idx="4"/>
          </p:nvPr>
        </p:nvSpPr>
        <p:spPr/>
        <p:txBody>
          <a:bodyPr/>
          <a:lstStyle/>
          <a:p>
            <a:fld id="{14719505-AD43-774F-936C-A3AE71DD4EEA}" type="slidenum">
              <a:rPr lang="en-GB" smtClean="0"/>
              <a:pPr/>
              <a:t>49</a:t>
            </a:fld>
            <a:endParaRPr lang="en-GB" dirty="0"/>
          </a:p>
        </p:txBody>
      </p:sp>
      <p:pic>
        <p:nvPicPr>
          <p:cNvPr id="16386" name="Picture 2">
            <a:extLst>
              <a:ext uri="{FF2B5EF4-FFF2-40B4-BE49-F238E27FC236}">
                <a16:creationId xmlns:a16="http://schemas.microsoft.com/office/drawing/2014/main" id="{9A5CB342-A1AB-4CD5-9863-C95110158F7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52046" y="0"/>
            <a:ext cx="8287907" cy="6221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3959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F5A7DA-FCAD-AC26-41D5-0396E79D3057}"/>
              </a:ext>
            </a:extLst>
          </p:cNvPr>
          <p:cNvSpPr>
            <a:spLocks noGrp="1"/>
          </p:cNvSpPr>
          <p:nvPr>
            <p:ph type="body" sz="quarter" idx="13"/>
          </p:nvPr>
        </p:nvSpPr>
        <p:spPr/>
        <p:txBody>
          <a:bodyPr/>
          <a:lstStyle/>
          <a:p>
            <a:r>
              <a:rPr lang="en-US" dirty="0"/>
              <a:t>What is the world’s biggest battery?</a:t>
            </a:r>
          </a:p>
        </p:txBody>
      </p:sp>
      <p:sp>
        <p:nvSpPr>
          <p:cNvPr id="3" name="Slide Number Placeholder 2">
            <a:extLst>
              <a:ext uri="{FF2B5EF4-FFF2-40B4-BE49-F238E27FC236}">
                <a16:creationId xmlns:a16="http://schemas.microsoft.com/office/drawing/2014/main" id="{7D4A0416-BD1B-6F80-9059-55BF93DEB6A2}"/>
              </a:ext>
            </a:extLst>
          </p:cNvPr>
          <p:cNvSpPr>
            <a:spLocks noGrp="1"/>
          </p:cNvSpPr>
          <p:nvPr>
            <p:ph type="sldNum" sz="quarter" idx="4"/>
          </p:nvPr>
        </p:nvSpPr>
        <p:spPr/>
        <p:txBody>
          <a:bodyPr/>
          <a:lstStyle/>
          <a:p>
            <a:fld id="{14719505-AD43-774F-936C-A3AE71DD4EEA}" type="slidenum">
              <a:rPr lang="en-GB" smtClean="0"/>
              <a:pPr/>
              <a:t>5</a:t>
            </a:fld>
            <a:endParaRPr lang="en-GB" dirty="0"/>
          </a:p>
        </p:txBody>
      </p:sp>
    </p:spTree>
    <p:extLst>
      <p:ext uri="{BB962C8B-B14F-4D97-AF65-F5344CB8AC3E}">
        <p14:creationId xmlns:p14="http://schemas.microsoft.com/office/powerpoint/2010/main" val="16622985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A573714-8205-41AF-3924-1D6873979E7A}"/>
              </a:ext>
            </a:extLst>
          </p:cNvPr>
          <p:cNvSpPr>
            <a:spLocks noGrp="1"/>
          </p:cNvSpPr>
          <p:nvPr>
            <p:ph type="body" sz="quarter" idx="32"/>
          </p:nvPr>
        </p:nvSpPr>
        <p:spPr/>
        <p:txBody>
          <a:bodyPr/>
          <a:lstStyle/>
          <a:p>
            <a:r>
              <a:rPr lang="en-US" sz="2400" dirty="0"/>
              <a:t>Design statement</a:t>
            </a:r>
          </a:p>
        </p:txBody>
      </p:sp>
      <p:sp>
        <p:nvSpPr>
          <p:cNvPr id="4" name="Title 3">
            <a:extLst>
              <a:ext uri="{FF2B5EF4-FFF2-40B4-BE49-F238E27FC236}">
                <a16:creationId xmlns:a16="http://schemas.microsoft.com/office/drawing/2014/main" id="{13A9FD50-2A78-760D-5D9B-25BBDA30C0F0}"/>
              </a:ext>
            </a:extLst>
          </p:cNvPr>
          <p:cNvSpPr>
            <a:spLocks noGrp="1"/>
          </p:cNvSpPr>
          <p:nvPr>
            <p:ph type="title"/>
          </p:nvPr>
        </p:nvSpPr>
        <p:spPr/>
        <p:txBody>
          <a:bodyPr/>
          <a:lstStyle/>
          <a:p>
            <a:r>
              <a:rPr lang="en-US" dirty="0"/>
              <a:t>Design brief</a:t>
            </a:r>
          </a:p>
        </p:txBody>
      </p:sp>
      <p:sp>
        <p:nvSpPr>
          <p:cNvPr id="9" name="Text Placeholder 8">
            <a:extLst>
              <a:ext uri="{FF2B5EF4-FFF2-40B4-BE49-F238E27FC236}">
                <a16:creationId xmlns:a16="http://schemas.microsoft.com/office/drawing/2014/main" id="{949A14B7-932F-1768-974C-E887244ADF9C}"/>
              </a:ext>
            </a:extLst>
          </p:cNvPr>
          <p:cNvSpPr>
            <a:spLocks noGrp="1"/>
          </p:cNvSpPr>
          <p:nvPr>
            <p:ph type="body" sz="quarter" idx="43"/>
          </p:nvPr>
        </p:nvSpPr>
        <p:spPr/>
        <p:txBody>
          <a:bodyPr/>
          <a:lstStyle/>
          <a:p>
            <a:pPr algn="ctr"/>
            <a:endParaRPr lang="en-US" sz="2400" dirty="0"/>
          </a:p>
        </p:txBody>
      </p:sp>
      <p:sp>
        <p:nvSpPr>
          <p:cNvPr id="3" name="Slide Number Placeholder 2">
            <a:extLst>
              <a:ext uri="{FF2B5EF4-FFF2-40B4-BE49-F238E27FC236}">
                <a16:creationId xmlns:a16="http://schemas.microsoft.com/office/drawing/2014/main" id="{A9656863-8410-CA4B-B150-927565BE85C6}"/>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solidFill>
                  <a:schemeClr val="accent1"/>
                </a:solidFill>
              </a:rPr>
              <a:pPr>
                <a:spcAft>
                  <a:spcPts val="600"/>
                </a:spcAft>
              </a:pPr>
              <a:t>50</a:t>
            </a:fld>
            <a:endParaRPr lang="en-GB" dirty="0">
              <a:solidFill>
                <a:schemeClr val="accent1"/>
              </a:solidFill>
            </a:endParaRPr>
          </a:p>
        </p:txBody>
      </p:sp>
      <p:sp>
        <p:nvSpPr>
          <p:cNvPr id="11" name="Text Placeholder 10">
            <a:extLst>
              <a:ext uri="{FF2B5EF4-FFF2-40B4-BE49-F238E27FC236}">
                <a16:creationId xmlns:a16="http://schemas.microsoft.com/office/drawing/2014/main" id="{7F2933F3-A35B-EB31-38D3-B7A932E4BA6A}"/>
              </a:ext>
            </a:extLst>
          </p:cNvPr>
          <p:cNvSpPr>
            <a:spLocks noGrp="1"/>
          </p:cNvSpPr>
          <p:nvPr>
            <p:ph type="body" sz="quarter" idx="44"/>
          </p:nvPr>
        </p:nvSpPr>
        <p:spPr/>
        <p:txBody>
          <a:bodyPr/>
          <a:lstStyle/>
          <a:p>
            <a:pPr algn="ctr"/>
            <a:r>
              <a:rPr lang="en-US" sz="2400" dirty="0"/>
              <a:t>Annotated sketches</a:t>
            </a:r>
          </a:p>
        </p:txBody>
      </p:sp>
      <p:sp>
        <p:nvSpPr>
          <p:cNvPr id="16" name="Text Placeholder 15">
            <a:extLst>
              <a:ext uri="{FF2B5EF4-FFF2-40B4-BE49-F238E27FC236}">
                <a16:creationId xmlns:a16="http://schemas.microsoft.com/office/drawing/2014/main" id="{A04CDDB7-F015-6B9A-FE81-8C8A6813A703}"/>
              </a:ext>
            </a:extLst>
          </p:cNvPr>
          <p:cNvSpPr>
            <a:spLocks noGrp="1"/>
          </p:cNvSpPr>
          <p:nvPr>
            <p:ph type="body" sz="quarter" idx="45"/>
          </p:nvPr>
        </p:nvSpPr>
        <p:spPr/>
        <p:txBody>
          <a:bodyPr/>
          <a:lstStyle/>
          <a:p>
            <a:pPr algn="ctr"/>
            <a:endParaRPr lang="en-US" sz="2400" dirty="0"/>
          </a:p>
        </p:txBody>
      </p:sp>
      <p:sp>
        <p:nvSpPr>
          <p:cNvPr id="8" name="Text Placeholder 7">
            <a:extLst>
              <a:ext uri="{FF2B5EF4-FFF2-40B4-BE49-F238E27FC236}">
                <a16:creationId xmlns:a16="http://schemas.microsoft.com/office/drawing/2014/main" id="{84E15F97-A58E-ED11-7571-BB39E6B8FA6B}"/>
              </a:ext>
            </a:extLst>
          </p:cNvPr>
          <p:cNvSpPr>
            <a:spLocks noGrp="1"/>
          </p:cNvSpPr>
          <p:nvPr>
            <p:ph type="body" sz="quarter" idx="46"/>
          </p:nvPr>
        </p:nvSpPr>
        <p:spPr/>
        <p:txBody>
          <a:bodyPr/>
          <a:lstStyle/>
          <a:p>
            <a:r>
              <a:rPr lang="en-US" sz="2400" dirty="0"/>
              <a:t>Materials list</a:t>
            </a:r>
          </a:p>
        </p:txBody>
      </p:sp>
      <p:sp>
        <p:nvSpPr>
          <p:cNvPr id="10" name="Text Placeholder 9">
            <a:extLst>
              <a:ext uri="{FF2B5EF4-FFF2-40B4-BE49-F238E27FC236}">
                <a16:creationId xmlns:a16="http://schemas.microsoft.com/office/drawing/2014/main" id="{F43E2712-16CA-A36D-57B8-F9CFA6D969F9}"/>
              </a:ext>
            </a:extLst>
          </p:cNvPr>
          <p:cNvSpPr>
            <a:spLocks noGrp="1"/>
          </p:cNvSpPr>
          <p:nvPr>
            <p:ph type="body" sz="quarter" idx="47"/>
          </p:nvPr>
        </p:nvSpPr>
        <p:spPr/>
        <p:txBody>
          <a:bodyPr/>
          <a:lstStyle/>
          <a:p>
            <a:endParaRPr lang="en-US"/>
          </a:p>
        </p:txBody>
      </p:sp>
      <p:pic>
        <p:nvPicPr>
          <p:cNvPr id="13" name="Graphic 12" descr="Architecture with solid fill">
            <a:extLst>
              <a:ext uri="{FF2B5EF4-FFF2-40B4-BE49-F238E27FC236}">
                <a16:creationId xmlns:a16="http://schemas.microsoft.com/office/drawing/2014/main" id="{81387CC2-F2BF-628F-1CBA-FC766B986BE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16000" y="2913184"/>
            <a:ext cx="2160000" cy="2160000"/>
          </a:xfrm>
          <a:prstGeom prst="rect">
            <a:avLst/>
          </a:prstGeom>
        </p:spPr>
      </p:pic>
      <p:pic>
        <p:nvPicPr>
          <p:cNvPr id="15" name="Graphic 14" descr="Clipboard with solid fill">
            <a:extLst>
              <a:ext uri="{FF2B5EF4-FFF2-40B4-BE49-F238E27FC236}">
                <a16:creationId xmlns:a16="http://schemas.microsoft.com/office/drawing/2014/main" id="{00C371F0-5D3B-B53F-2F8E-8E7D5E098C7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5252" y="2913184"/>
            <a:ext cx="2160000" cy="2160000"/>
          </a:xfrm>
          <a:prstGeom prst="rect">
            <a:avLst/>
          </a:prstGeom>
        </p:spPr>
      </p:pic>
      <p:pic>
        <p:nvPicPr>
          <p:cNvPr id="17" name="Graphic 16" descr="List with solid fill">
            <a:extLst>
              <a:ext uri="{FF2B5EF4-FFF2-40B4-BE49-F238E27FC236}">
                <a16:creationId xmlns:a16="http://schemas.microsoft.com/office/drawing/2014/main" id="{CA841A9C-8D41-719F-5A7D-0867F30E3AF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31512" y="2913184"/>
            <a:ext cx="2160000" cy="2160000"/>
          </a:xfrm>
          <a:prstGeom prst="rect">
            <a:avLst/>
          </a:prstGeom>
        </p:spPr>
      </p:pic>
    </p:spTree>
    <p:extLst>
      <p:ext uri="{BB962C8B-B14F-4D97-AF65-F5344CB8AC3E}">
        <p14:creationId xmlns:p14="http://schemas.microsoft.com/office/powerpoint/2010/main" val="32814497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a:xfrm>
            <a:off x="685800" y="2331720"/>
            <a:ext cx="4806446" cy="2686539"/>
          </a:xfrm>
        </p:spPr>
        <p:txBody>
          <a:bodyPr/>
          <a:lstStyle/>
          <a:p>
            <a:r>
              <a:rPr lang="en-US" dirty="0"/>
              <a:t>Activity 5: Create a prototype</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7" name="Rectangle 6">
            <a:extLst>
              <a:ext uri="{FF2B5EF4-FFF2-40B4-BE49-F238E27FC236}">
                <a16:creationId xmlns:a16="http://schemas.microsoft.com/office/drawing/2014/main" id="{AA367499-6E3B-0449-8857-F6F19E3C19CB}"/>
              </a:ext>
            </a:extLst>
          </p:cNvPr>
          <p:cNvSpPr/>
          <p:nvPr/>
        </p:nvSpPr>
        <p:spPr>
          <a:xfrm>
            <a:off x="7045302" y="4135"/>
            <a:ext cx="4672806" cy="6290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EAFD3D57-7BA4-0248-87A2-7B5B186164FF}"/>
              </a:ext>
            </a:extLst>
          </p:cNvPr>
          <p:cNvGrpSpPr/>
          <p:nvPr/>
        </p:nvGrpSpPr>
        <p:grpSpPr>
          <a:xfrm>
            <a:off x="6095999" y="567482"/>
            <a:ext cx="5525119" cy="5579833"/>
            <a:chOff x="1110940" y="719881"/>
            <a:chExt cx="5525119" cy="5579833"/>
          </a:xfrm>
        </p:grpSpPr>
        <p:grpSp>
          <p:nvGrpSpPr>
            <p:cNvPr id="40" name="Group 39">
              <a:extLst>
                <a:ext uri="{FF2B5EF4-FFF2-40B4-BE49-F238E27FC236}">
                  <a16:creationId xmlns:a16="http://schemas.microsoft.com/office/drawing/2014/main" id="{FB592AC9-7398-9340-8D06-FA4C0B44CDC4}"/>
                </a:ext>
              </a:extLst>
            </p:cNvPr>
            <p:cNvGrpSpPr/>
            <p:nvPr/>
          </p:nvGrpSpPr>
          <p:grpSpPr>
            <a:xfrm>
              <a:off x="3242468" y="719881"/>
              <a:ext cx="1262062" cy="1262062"/>
              <a:chOff x="3242468" y="719881"/>
              <a:chExt cx="1262062" cy="1262062"/>
            </a:xfrm>
          </p:grpSpPr>
          <p:sp>
            <p:nvSpPr>
              <p:cNvPr id="68" name="Freeform 67">
                <a:extLst>
                  <a:ext uri="{FF2B5EF4-FFF2-40B4-BE49-F238E27FC236}">
                    <a16:creationId xmlns:a16="http://schemas.microsoft.com/office/drawing/2014/main" id="{6C21C76F-DDA1-0A4A-BEDC-B4E2C1D6F034}"/>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69" name="Oval 68">
                <a:extLst>
                  <a:ext uri="{FF2B5EF4-FFF2-40B4-BE49-F238E27FC236}">
                    <a16:creationId xmlns:a16="http://schemas.microsoft.com/office/drawing/2014/main" id="{09A4CB10-5E57-6440-BD4B-9E06600670A3}"/>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41" name="Group 40">
              <a:extLst>
                <a:ext uri="{FF2B5EF4-FFF2-40B4-BE49-F238E27FC236}">
                  <a16:creationId xmlns:a16="http://schemas.microsoft.com/office/drawing/2014/main" id="{F7A663CB-372B-224E-AD67-BE1A8CB0A764}"/>
                </a:ext>
              </a:extLst>
            </p:cNvPr>
            <p:cNvGrpSpPr/>
            <p:nvPr/>
          </p:nvGrpSpPr>
          <p:grpSpPr>
            <a:xfrm>
              <a:off x="4951822" y="1543062"/>
              <a:ext cx="1262062" cy="1262062"/>
              <a:chOff x="4951822" y="1543062"/>
              <a:chExt cx="1262062" cy="1262062"/>
            </a:xfrm>
          </p:grpSpPr>
          <p:sp>
            <p:nvSpPr>
              <p:cNvPr id="66" name="Freeform 65">
                <a:extLst>
                  <a:ext uri="{FF2B5EF4-FFF2-40B4-BE49-F238E27FC236}">
                    <a16:creationId xmlns:a16="http://schemas.microsoft.com/office/drawing/2014/main" id="{2102AD47-FA87-464B-94AD-2D9F5745F893}"/>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67" name="Oval 66">
                <a:extLst>
                  <a:ext uri="{FF2B5EF4-FFF2-40B4-BE49-F238E27FC236}">
                    <a16:creationId xmlns:a16="http://schemas.microsoft.com/office/drawing/2014/main" id="{F75F261B-309A-6247-88E0-6B40073F4735}"/>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42" name="Group 41">
              <a:extLst>
                <a:ext uri="{FF2B5EF4-FFF2-40B4-BE49-F238E27FC236}">
                  <a16:creationId xmlns:a16="http://schemas.microsoft.com/office/drawing/2014/main" id="{878726FF-9DA7-B144-B00C-C8701B8FF18B}"/>
                </a:ext>
              </a:extLst>
            </p:cNvPr>
            <p:cNvGrpSpPr/>
            <p:nvPr/>
          </p:nvGrpSpPr>
          <p:grpSpPr>
            <a:xfrm>
              <a:off x="5373997" y="3392733"/>
              <a:ext cx="1262062" cy="1262062"/>
              <a:chOff x="5373997" y="3392733"/>
              <a:chExt cx="1262062" cy="1262062"/>
            </a:xfrm>
          </p:grpSpPr>
          <p:sp>
            <p:nvSpPr>
              <p:cNvPr id="64" name="Freeform 63">
                <a:extLst>
                  <a:ext uri="{FF2B5EF4-FFF2-40B4-BE49-F238E27FC236}">
                    <a16:creationId xmlns:a16="http://schemas.microsoft.com/office/drawing/2014/main" id="{3052EDB7-8943-1642-ABBF-5028F5358B7C}"/>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65" name="Oval 64">
                <a:extLst>
                  <a:ext uri="{FF2B5EF4-FFF2-40B4-BE49-F238E27FC236}">
                    <a16:creationId xmlns:a16="http://schemas.microsoft.com/office/drawing/2014/main" id="{4BA3B644-0A53-724D-8905-ABEFB2BD79C6}"/>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43" name="Group 42">
              <a:extLst>
                <a:ext uri="{FF2B5EF4-FFF2-40B4-BE49-F238E27FC236}">
                  <a16:creationId xmlns:a16="http://schemas.microsoft.com/office/drawing/2014/main" id="{1EB59E4E-0D47-684A-9AE7-2A4588E2873D}"/>
                </a:ext>
              </a:extLst>
            </p:cNvPr>
            <p:cNvGrpSpPr/>
            <p:nvPr/>
          </p:nvGrpSpPr>
          <p:grpSpPr>
            <a:xfrm>
              <a:off x="4191088" y="4876055"/>
              <a:ext cx="1262062" cy="1262062"/>
              <a:chOff x="4191088" y="4876055"/>
              <a:chExt cx="1262062" cy="1262062"/>
            </a:xfrm>
          </p:grpSpPr>
          <p:sp>
            <p:nvSpPr>
              <p:cNvPr id="62" name="Freeform 61">
                <a:extLst>
                  <a:ext uri="{FF2B5EF4-FFF2-40B4-BE49-F238E27FC236}">
                    <a16:creationId xmlns:a16="http://schemas.microsoft.com/office/drawing/2014/main" id="{E496196A-FF28-8E47-ADE8-00A1FED440F0}"/>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63" name="Oval 62">
                <a:extLst>
                  <a:ext uri="{FF2B5EF4-FFF2-40B4-BE49-F238E27FC236}">
                    <a16:creationId xmlns:a16="http://schemas.microsoft.com/office/drawing/2014/main" id="{E4ED0589-F02F-6144-A0C2-E7089B8DB408}"/>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44" name="Group 43">
              <a:extLst>
                <a:ext uri="{FF2B5EF4-FFF2-40B4-BE49-F238E27FC236}">
                  <a16:creationId xmlns:a16="http://schemas.microsoft.com/office/drawing/2014/main" id="{859D3FE1-5FA0-C542-AA9D-9E458C40AF15}"/>
                </a:ext>
              </a:extLst>
            </p:cNvPr>
            <p:cNvGrpSpPr/>
            <p:nvPr/>
          </p:nvGrpSpPr>
          <p:grpSpPr>
            <a:xfrm>
              <a:off x="2293849" y="4867478"/>
              <a:ext cx="1262062" cy="1270639"/>
              <a:chOff x="2293849" y="4867478"/>
              <a:chExt cx="1262062" cy="1270639"/>
            </a:xfrm>
          </p:grpSpPr>
          <p:sp>
            <p:nvSpPr>
              <p:cNvPr id="60" name="Freeform 59">
                <a:extLst>
                  <a:ext uri="{FF2B5EF4-FFF2-40B4-BE49-F238E27FC236}">
                    <a16:creationId xmlns:a16="http://schemas.microsoft.com/office/drawing/2014/main" id="{229E9AB1-1658-E649-BC52-6DD64A0AFEA1}"/>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61" name="Oval 60">
                <a:extLst>
                  <a:ext uri="{FF2B5EF4-FFF2-40B4-BE49-F238E27FC236}">
                    <a16:creationId xmlns:a16="http://schemas.microsoft.com/office/drawing/2014/main" id="{8490DAB6-F281-EC46-A684-8DB65676C7A3}"/>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45" name="Group 44">
              <a:extLst>
                <a:ext uri="{FF2B5EF4-FFF2-40B4-BE49-F238E27FC236}">
                  <a16:creationId xmlns:a16="http://schemas.microsoft.com/office/drawing/2014/main" id="{7FBEE417-93C3-2E4F-B602-233FA6DF03BB}"/>
                </a:ext>
              </a:extLst>
            </p:cNvPr>
            <p:cNvGrpSpPr/>
            <p:nvPr/>
          </p:nvGrpSpPr>
          <p:grpSpPr>
            <a:xfrm>
              <a:off x="1110940" y="3392733"/>
              <a:ext cx="1262062" cy="1262062"/>
              <a:chOff x="1110940" y="3392733"/>
              <a:chExt cx="1262062" cy="1262062"/>
            </a:xfrm>
          </p:grpSpPr>
          <p:sp>
            <p:nvSpPr>
              <p:cNvPr id="58" name="Freeform 57">
                <a:extLst>
                  <a:ext uri="{FF2B5EF4-FFF2-40B4-BE49-F238E27FC236}">
                    <a16:creationId xmlns:a16="http://schemas.microsoft.com/office/drawing/2014/main" id="{A0A1DB5C-C2E4-7345-B4A7-BBCFADFAB9E6}"/>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59" name="Oval 58">
                <a:extLst>
                  <a:ext uri="{FF2B5EF4-FFF2-40B4-BE49-F238E27FC236}">
                    <a16:creationId xmlns:a16="http://schemas.microsoft.com/office/drawing/2014/main" id="{E1D5850F-8070-6741-949A-1715759BC77D}"/>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46" name="Group 45">
              <a:extLst>
                <a:ext uri="{FF2B5EF4-FFF2-40B4-BE49-F238E27FC236}">
                  <a16:creationId xmlns:a16="http://schemas.microsoft.com/office/drawing/2014/main" id="{192C40E9-4000-B849-B388-0F71C4F3028D}"/>
                </a:ext>
              </a:extLst>
            </p:cNvPr>
            <p:cNvGrpSpPr/>
            <p:nvPr/>
          </p:nvGrpSpPr>
          <p:grpSpPr>
            <a:xfrm>
              <a:off x="1533115" y="1543062"/>
              <a:ext cx="1262062" cy="1262062"/>
              <a:chOff x="1533115" y="1543062"/>
              <a:chExt cx="1262062" cy="1262062"/>
            </a:xfrm>
          </p:grpSpPr>
          <p:sp>
            <p:nvSpPr>
              <p:cNvPr id="56" name="Freeform 55">
                <a:extLst>
                  <a:ext uri="{FF2B5EF4-FFF2-40B4-BE49-F238E27FC236}">
                    <a16:creationId xmlns:a16="http://schemas.microsoft.com/office/drawing/2014/main" id="{B0793DC5-738C-F342-A733-B4F48E802AD2}"/>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57" name="Oval 56">
                <a:extLst>
                  <a:ext uri="{FF2B5EF4-FFF2-40B4-BE49-F238E27FC236}">
                    <a16:creationId xmlns:a16="http://schemas.microsoft.com/office/drawing/2014/main" id="{4F254FD2-2A8D-7A4B-9DEE-4535F3A266D4}"/>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47" name="Picture 46" descr="Diagram&#10;&#10;Description automatically generated">
              <a:extLst>
                <a:ext uri="{FF2B5EF4-FFF2-40B4-BE49-F238E27FC236}">
                  <a16:creationId xmlns:a16="http://schemas.microsoft.com/office/drawing/2014/main" id="{70B7B0A9-D84A-DF48-956B-34F3C15347DE}"/>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48" name="Picture 47" descr="Diagram&#10;&#10;Description automatically generated">
              <a:extLst>
                <a:ext uri="{FF2B5EF4-FFF2-40B4-BE49-F238E27FC236}">
                  <a16:creationId xmlns:a16="http://schemas.microsoft.com/office/drawing/2014/main" id="{CE1732B0-6750-3C48-8D2B-3A573BC3FFB8}"/>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49" name="Picture 48" descr="Diagram&#10;&#10;Description automatically generated">
              <a:extLst>
                <a:ext uri="{FF2B5EF4-FFF2-40B4-BE49-F238E27FC236}">
                  <a16:creationId xmlns:a16="http://schemas.microsoft.com/office/drawing/2014/main" id="{7FD6381A-4725-3443-A46F-DB0B1884BF13}"/>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50" name="Picture 49" descr="Diagram&#10;&#10;Description automatically generated">
              <a:extLst>
                <a:ext uri="{FF2B5EF4-FFF2-40B4-BE49-F238E27FC236}">
                  <a16:creationId xmlns:a16="http://schemas.microsoft.com/office/drawing/2014/main" id="{6922D8C7-F931-D747-AC3A-486DBBC67FF4}"/>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51" name="Picture 50" descr="Diagram&#10;&#10;Description automatically generated">
              <a:extLst>
                <a:ext uri="{FF2B5EF4-FFF2-40B4-BE49-F238E27FC236}">
                  <a16:creationId xmlns:a16="http://schemas.microsoft.com/office/drawing/2014/main" id="{1AE9DCED-6415-4C42-9954-957E6B4E5EEF}"/>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52" name="Picture 51" descr="Diagram&#10;&#10;Description automatically generated">
              <a:extLst>
                <a:ext uri="{FF2B5EF4-FFF2-40B4-BE49-F238E27FC236}">
                  <a16:creationId xmlns:a16="http://schemas.microsoft.com/office/drawing/2014/main" id="{A2BDFF93-CD89-5847-97FA-00D8E1C9E90B}"/>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53" name="Group 52">
              <a:extLst>
                <a:ext uri="{FF2B5EF4-FFF2-40B4-BE49-F238E27FC236}">
                  <a16:creationId xmlns:a16="http://schemas.microsoft.com/office/drawing/2014/main" id="{076584F5-83F2-3A47-9ED9-EEE386F2FEEF}"/>
                </a:ext>
              </a:extLst>
            </p:cNvPr>
            <p:cNvGrpSpPr/>
            <p:nvPr/>
          </p:nvGrpSpPr>
          <p:grpSpPr>
            <a:xfrm>
              <a:off x="4066152" y="4787714"/>
              <a:ext cx="1512000" cy="1512000"/>
              <a:chOff x="10177236" y="429813"/>
              <a:chExt cx="1512000" cy="1512000"/>
            </a:xfrm>
          </p:grpSpPr>
          <p:sp>
            <p:nvSpPr>
              <p:cNvPr id="54" name="Freeform 53">
                <a:extLst>
                  <a:ext uri="{FF2B5EF4-FFF2-40B4-BE49-F238E27FC236}">
                    <a16:creationId xmlns:a16="http://schemas.microsoft.com/office/drawing/2014/main" id="{D3DFB80B-E819-3E42-AABF-3EC1A51123F9}"/>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Create prototype</a:t>
                </a:r>
              </a:p>
            </p:txBody>
          </p:sp>
          <p:sp>
            <p:nvSpPr>
              <p:cNvPr id="55" name="Oval 54">
                <a:extLst>
                  <a:ext uri="{FF2B5EF4-FFF2-40B4-BE49-F238E27FC236}">
                    <a16:creationId xmlns:a16="http://schemas.microsoft.com/office/drawing/2014/main" id="{23DE1C13-8ED0-C044-9BBD-999C646BABE6}"/>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098635" y="6205753"/>
            <a:ext cx="738187" cy="365125"/>
          </a:xfrm>
        </p:spPr>
        <p:txBody>
          <a:bodyPr/>
          <a:lstStyle/>
          <a:p>
            <a:fld id="{14719505-AD43-774F-936C-A3AE71DD4EEA}" type="slidenum">
              <a:rPr lang="en-GB" smtClean="0"/>
              <a:pPr/>
              <a:t>51</a:t>
            </a:fld>
            <a:endParaRPr lang="en-GB" dirty="0"/>
          </a:p>
        </p:txBody>
      </p:sp>
    </p:spTree>
    <p:extLst>
      <p:ext uri="{BB962C8B-B14F-4D97-AF65-F5344CB8AC3E}">
        <p14:creationId xmlns:p14="http://schemas.microsoft.com/office/powerpoint/2010/main" val="20113433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253B4E5-519C-F0F6-8756-E37841468AE4}"/>
              </a:ext>
            </a:extLst>
          </p:cNvPr>
          <p:cNvSpPr>
            <a:spLocks noGrp="1"/>
          </p:cNvSpPr>
          <p:nvPr>
            <p:ph type="sldNum" sz="quarter" idx="4"/>
          </p:nvPr>
        </p:nvSpPr>
        <p:spPr/>
        <p:txBody>
          <a:bodyPr/>
          <a:lstStyle/>
          <a:p>
            <a:fld id="{14719505-AD43-774F-936C-A3AE71DD4EEA}" type="slidenum">
              <a:rPr lang="en-GB" smtClean="0"/>
              <a:pPr/>
              <a:t>52</a:t>
            </a:fld>
            <a:endParaRPr lang="en-GB" dirty="0"/>
          </a:p>
        </p:txBody>
      </p:sp>
      <p:pic>
        <p:nvPicPr>
          <p:cNvPr id="3" name="Online Media 2" descr="What is a Prototype?">
            <a:hlinkClick r:id="" action="ppaction://media"/>
            <a:extLst>
              <a:ext uri="{FF2B5EF4-FFF2-40B4-BE49-F238E27FC236}">
                <a16:creationId xmlns:a16="http://schemas.microsoft.com/office/drawing/2014/main" id="{D62BE4C6-E9D3-B109-0C95-79D8DFFD3481}"/>
              </a:ext>
            </a:extLst>
          </p:cNvPr>
          <p:cNvPicPr>
            <a:picLocks noRot="1" noChangeAspect="1"/>
          </p:cNvPicPr>
          <p:nvPr>
            <a:videoFile r:link="rId1"/>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675799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37B17D-819A-EE3C-9F94-BAE20B951916}"/>
              </a:ext>
            </a:extLst>
          </p:cNvPr>
          <p:cNvSpPr>
            <a:spLocks noGrp="1"/>
          </p:cNvSpPr>
          <p:nvPr>
            <p:ph type="sldNum" sz="quarter" idx="4"/>
          </p:nvPr>
        </p:nvSpPr>
        <p:spPr/>
        <p:txBody>
          <a:bodyPr/>
          <a:lstStyle/>
          <a:p>
            <a:fld id="{14719505-AD43-774F-936C-A3AE71DD4EEA}" type="slidenum">
              <a:rPr lang="en-GB" smtClean="0"/>
              <a:pPr/>
              <a:t>53</a:t>
            </a:fld>
            <a:endParaRPr lang="en-GB" dirty="0"/>
          </a:p>
        </p:txBody>
      </p:sp>
      <p:pic>
        <p:nvPicPr>
          <p:cNvPr id="17412" name="Picture 4" descr="Build, Build, Build and Build Some More With Team Build - Microsoft  Community Hub">
            <a:extLst>
              <a:ext uri="{FF2B5EF4-FFF2-40B4-BE49-F238E27FC236}">
                <a16:creationId xmlns:a16="http://schemas.microsoft.com/office/drawing/2014/main" id="{9287DD7A-BC22-4915-4E1B-08D05C3A083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70000" y="1662546"/>
            <a:ext cx="96520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80356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p:txBody>
          <a:bodyPr/>
          <a:lstStyle/>
          <a:p>
            <a:r>
              <a:rPr lang="en-US" dirty="0"/>
              <a:t>Activity 6: Test and evaluate prototype</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34870FA3-1CAB-E54C-AC8C-867925E04A54}"/>
              </a:ext>
            </a:extLst>
          </p:cNvPr>
          <p:cNvGrpSpPr/>
          <p:nvPr/>
        </p:nvGrpSpPr>
        <p:grpSpPr>
          <a:xfrm>
            <a:off x="6097543" y="567482"/>
            <a:ext cx="5525119" cy="5464340"/>
            <a:chOff x="1110940" y="719881"/>
            <a:chExt cx="5525119" cy="5464340"/>
          </a:xfrm>
        </p:grpSpPr>
        <p:grpSp>
          <p:nvGrpSpPr>
            <p:cNvPr id="38" name="Group 37">
              <a:extLst>
                <a:ext uri="{FF2B5EF4-FFF2-40B4-BE49-F238E27FC236}">
                  <a16:creationId xmlns:a16="http://schemas.microsoft.com/office/drawing/2014/main" id="{BDC047CD-827D-8142-8563-5E0617531B16}"/>
                </a:ext>
              </a:extLst>
            </p:cNvPr>
            <p:cNvGrpSpPr/>
            <p:nvPr/>
          </p:nvGrpSpPr>
          <p:grpSpPr>
            <a:xfrm>
              <a:off x="3242468" y="719881"/>
              <a:ext cx="1262062" cy="1262062"/>
              <a:chOff x="3242468" y="719881"/>
              <a:chExt cx="1262062" cy="1262062"/>
            </a:xfrm>
          </p:grpSpPr>
          <p:sp>
            <p:nvSpPr>
              <p:cNvPr id="97" name="Freeform 96">
                <a:extLst>
                  <a:ext uri="{FF2B5EF4-FFF2-40B4-BE49-F238E27FC236}">
                    <a16:creationId xmlns:a16="http://schemas.microsoft.com/office/drawing/2014/main" id="{3CA66BE4-E72B-AF41-943F-79E18C11F2D0}"/>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98" name="Oval 97">
                <a:extLst>
                  <a:ext uri="{FF2B5EF4-FFF2-40B4-BE49-F238E27FC236}">
                    <a16:creationId xmlns:a16="http://schemas.microsoft.com/office/drawing/2014/main" id="{1F1FC370-DA70-9F45-9780-371A2946A578}"/>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70" name="Group 69">
              <a:extLst>
                <a:ext uri="{FF2B5EF4-FFF2-40B4-BE49-F238E27FC236}">
                  <a16:creationId xmlns:a16="http://schemas.microsoft.com/office/drawing/2014/main" id="{7DBBA1F4-A519-7744-B912-511C6373C590}"/>
                </a:ext>
              </a:extLst>
            </p:cNvPr>
            <p:cNvGrpSpPr/>
            <p:nvPr/>
          </p:nvGrpSpPr>
          <p:grpSpPr>
            <a:xfrm>
              <a:off x="4951822" y="1543062"/>
              <a:ext cx="1262062" cy="1262062"/>
              <a:chOff x="4951822" y="1543062"/>
              <a:chExt cx="1262062" cy="1262062"/>
            </a:xfrm>
          </p:grpSpPr>
          <p:sp>
            <p:nvSpPr>
              <p:cNvPr id="95" name="Freeform 94">
                <a:extLst>
                  <a:ext uri="{FF2B5EF4-FFF2-40B4-BE49-F238E27FC236}">
                    <a16:creationId xmlns:a16="http://schemas.microsoft.com/office/drawing/2014/main" id="{E5B902A7-16F8-904D-8A09-89F494554CB8}"/>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96" name="Oval 95">
                <a:extLst>
                  <a:ext uri="{FF2B5EF4-FFF2-40B4-BE49-F238E27FC236}">
                    <a16:creationId xmlns:a16="http://schemas.microsoft.com/office/drawing/2014/main" id="{34113F16-13F2-F541-BBFA-1ED235521811}"/>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71" name="Group 70">
              <a:extLst>
                <a:ext uri="{FF2B5EF4-FFF2-40B4-BE49-F238E27FC236}">
                  <a16:creationId xmlns:a16="http://schemas.microsoft.com/office/drawing/2014/main" id="{0702C4CA-4A0D-E142-8DA4-0A58E62DAFF3}"/>
                </a:ext>
              </a:extLst>
            </p:cNvPr>
            <p:cNvGrpSpPr/>
            <p:nvPr/>
          </p:nvGrpSpPr>
          <p:grpSpPr>
            <a:xfrm>
              <a:off x="5373997" y="3392733"/>
              <a:ext cx="1262062" cy="1262062"/>
              <a:chOff x="5373997" y="3392733"/>
              <a:chExt cx="1262062" cy="1262062"/>
            </a:xfrm>
          </p:grpSpPr>
          <p:sp>
            <p:nvSpPr>
              <p:cNvPr id="93" name="Freeform 92">
                <a:extLst>
                  <a:ext uri="{FF2B5EF4-FFF2-40B4-BE49-F238E27FC236}">
                    <a16:creationId xmlns:a16="http://schemas.microsoft.com/office/drawing/2014/main" id="{1384D48D-28CB-5C44-B8B6-5B0D7E6146CA}"/>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94" name="Oval 93">
                <a:extLst>
                  <a:ext uri="{FF2B5EF4-FFF2-40B4-BE49-F238E27FC236}">
                    <a16:creationId xmlns:a16="http://schemas.microsoft.com/office/drawing/2014/main" id="{C687224C-C05E-DF4C-A831-557C1DC94B2F}"/>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72" name="Group 71">
              <a:extLst>
                <a:ext uri="{FF2B5EF4-FFF2-40B4-BE49-F238E27FC236}">
                  <a16:creationId xmlns:a16="http://schemas.microsoft.com/office/drawing/2014/main" id="{6AAC3BD8-A0CE-CB41-9FCA-E059E91A7BBA}"/>
                </a:ext>
              </a:extLst>
            </p:cNvPr>
            <p:cNvGrpSpPr/>
            <p:nvPr/>
          </p:nvGrpSpPr>
          <p:grpSpPr>
            <a:xfrm>
              <a:off x="4191088" y="4876055"/>
              <a:ext cx="1262062" cy="1262062"/>
              <a:chOff x="4191088" y="4876055"/>
              <a:chExt cx="1262062" cy="1262062"/>
            </a:xfrm>
          </p:grpSpPr>
          <p:sp>
            <p:nvSpPr>
              <p:cNvPr id="91" name="Freeform 90">
                <a:extLst>
                  <a:ext uri="{FF2B5EF4-FFF2-40B4-BE49-F238E27FC236}">
                    <a16:creationId xmlns:a16="http://schemas.microsoft.com/office/drawing/2014/main" id="{F60B01D0-AF69-B847-BD31-646509F8FD3A}"/>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92" name="Oval 91">
                <a:extLst>
                  <a:ext uri="{FF2B5EF4-FFF2-40B4-BE49-F238E27FC236}">
                    <a16:creationId xmlns:a16="http://schemas.microsoft.com/office/drawing/2014/main" id="{73B65C37-F35B-5346-BAA3-961680B8AD58}"/>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73" name="Group 72">
              <a:extLst>
                <a:ext uri="{FF2B5EF4-FFF2-40B4-BE49-F238E27FC236}">
                  <a16:creationId xmlns:a16="http://schemas.microsoft.com/office/drawing/2014/main" id="{879C8BF3-BC0E-7D43-B476-2A66A7A3B74D}"/>
                </a:ext>
              </a:extLst>
            </p:cNvPr>
            <p:cNvGrpSpPr/>
            <p:nvPr/>
          </p:nvGrpSpPr>
          <p:grpSpPr>
            <a:xfrm>
              <a:off x="2293849" y="4867478"/>
              <a:ext cx="1262062" cy="1270639"/>
              <a:chOff x="2293849" y="4867478"/>
              <a:chExt cx="1262062" cy="1270639"/>
            </a:xfrm>
          </p:grpSpPr>
          <p:sp>
            <p:nvSpPr>
              <p:cNvPr id="89" name="Freeform 88">
                <a:extLst>
                  <a:ext uri="{FF2B5EF4-FFF2-40B4-BE49-F238E27FC236}">
                    <a16:creationId xmlns:a16="http://schemas.microsoft.com/office/drawing/2014/main" id="{ED52A767-90F6-9D49-9835-E73D7CA2C379}"/>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90" name="Oval 89">
                <a:extLst>
                  <a:ext uri="{FF2B5EF4-FFF2-40B4-BE49-F238E27FC236}">
                    <a16:creationId xmlns:a16="http://schemas.microsoft.com/office/drawing/2014/main" id="{BCAB9425-3F92-0F41-812B-40121E144400}"/>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74" name="Group 73">
              <a:extLst>
                <a:ext uri="{FF2B5EF4-FFF2-40B4-BE49-F238E27FC236}">
                  <a16:creationId xmlns:a16="http://schemas.microsoft.com/office/drawing/2014/main" id="{128DAECF-B524-0A46-96D5-D21598EA9433}"/>
                </a:ext>
              </a:extLst>
            </p:cNvPr>
            <p:cNvGrpSpPr/>
            <p:nvPr/>
          </p:nvGrpSpPr>
          <p:grpSpPr>
            <a:xfrm>
              <a:off x="1110940" y="3392733"/>
              <a:ext cx="1262062" cy="1262062"/>
              <a:chOff x="1110940" y="3392733"/>
              <a:chExt cx="1262062" cy="1262062"/>
            </a:xfrm>
          </p:grpSpPr>
          <p:sp>
            <p:nvSpPr>
              <p:cNvPr id="87" name="Freeform 86">
                <a:extLst>
                  <a:ext uri="{FF2B5EF4-FFF2-40B4-BE49-F238E27FC236}">
                    <a16:creationId xmlns:a16="http://schemas.microsoft.com/office/drawing/2014/main" id="{A950205B-F071-9849-9A12-EB54978C7F63}"/>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88" name="Oval 87">
                <a:extLst>
                  <a:ext uri="{FF2B5EF4-FFF2-40B4-BE49-F238E27FC236}">
                    <a16:creationId xmlns:a16="http://schemas.microsoft.com/office/drawing/2014/main" id="{D2A63912-0528-3C4F-AEDD-BA7E6455ACDB}"/>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75" name="Group 74">
              <a:extLst>
                <a:ext uri="{FF2B5EF4-FFF2-40B4-BE49-F238E27FC236}">
                  <a16:creationId xmlns:a16="http://schemas.microsoft.com/office/drawing/2014/main" id="{D12EA862-45D8-5046-9127-805E7EB5AF51}"/>
                </a:ext>
              </a:extLst>
            </p:cNvPr>
            <p:cNvGrpSpPr/>
            <p:nvPr/>
          </p:nvGrpSpPr>
          <p:grpSpPr>
            <a:xfrm>
              <a:off x="1533115" y="1543062"/>
              <a:ext cx="1262062" cy="1262062"/>
              <a:chOff x="1533115" y="1543062"/>
              <a:chExt cx="1262062" cy="1262062"/>
            </a:xfrm>
          </p:grpSpPr>
          <p:sp>
            <p:nvSpPr>
              <p:cNvPr id="85" name="Freeform 84">
                <a:extLst>
                  <a:ext uri="{FF2B5EF4-FFF2-40B4-BE49-F238E27FC236}">
                    <a16:creationId xmlns:a16="http://schemas.microsoft.com/office/drawing/2014/main" id="{437F92F0-0400-B14C-9B09-C1A08CC55CF7}"/>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86" name="Oval 85">
                <a:extLst>
                  <a:ext uri="{FF2B5EF4-FFF2-40B4-BE49-F238E27FC236}">
                    <a16:creationId xmlns:a16="http://schemas.microsoft.com/office/drawing/2014/main" id="{A25B5FA9-51FA-B34F-A3FE-6FA1B69B9893}"/>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76" name="Picture 75" descr="Diagram&#10;&#10;Description automatically generated">
              <a:extLst>
                <a:ext uri="{FF2B5EF4-FFF2-40B4-BE49-F238E27FC236}">
                  <a16:creationId xmlns:a16="http://schemas.microsoft.com/office/drawing/2014/main" id="{677224EE-0EE7-0E46-A374-67A7356F8745}"/>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77" name="Picture 76" descr="Diagram&#10;&#10;Description automatically generated">
              <a:extLst>
                <a:ext uri="{FF2B5EF4-FFF2-40B4-BE49-F238E27FC236}">
                  <a16:creationId xmlns:a16="http://schemas.microsoft.com/office/drawing/2014/main" id="{58FF303F-08E4-154B-900A-805AABED19CF}"/>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78" name="Picture 77" descr="Diagram&#10;&#10;Description automatically generated">
              <a:extLst>
                <a:ext uri="{FF2B5EF4-FFF2-40B4-BE49-F238E27FC236}">
                  <a16:creationId xmlns:a16="http://schemas.microsoft.com/office/drawing/2014/main" id="{FC9FDE0D-8419-1C44-A251-A7111BC47CA1}"/>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79" name="Picture 78" descr="Diagram&#10;&#10;Description automatically generated">
              <a:extLst>
                <a:ext uri="{FF2B5EF4-FFF2-40B4-BE49-F238E27FC236}">
                  <a16:creationId xmlns:a16="http://schemas.microsoft.com/office/drawing/2014/main" id="{CD9F582A-666E-EE4C-8E12-A2C7278B7308}"/>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80" name="Picture 79" descr="Diagram&#10;&#10;Description automatically generated">
              <a:extLst>
                <a:ext uri="{FF2B5EF4-FFF2-40B4-BE49-F238E27FC236}">
                  <a16:creationId xmlns:a16="http://schemas.microsoft.com/office/drawing/2014/main" id="{BC723AFD-9004-C94B-8849-5652453A6C1F}"/>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81" name="Picture 80" descr="Diagram&#10;&#10;Description automatically generated">
              <a:extLst>
                <a:ext uri="{FF2B5EF4-FFF2-40B4-BE49-F238E27FC236}">
                  <a16:creationId xmlns:a16="http://schemas.microsoft.com/office/drawing/2014/main" id="{AD9ED193-DADF-9F46-9305-042E7566799A}"/>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82" name="Group 81">
              <a:extLst>
                <a:ext uri="{FF2B5EF4-FFF2-40B4-BE49-F238E27FC236}">
                  <a16:creationId xmlns:a16="http://schemas.microsoft.com/office/drawing/2014/main" id="{DD664F17-732B-1B47-8D50-C32020C12529}"/>
                </a:ext>
              </a:extLst>
            </p:cNvPr>
            <p:cNvGrpSpPr/>
            <p:nvPr/>
          </p:nvGrpSpPr>
          <p:grpSpPr>
            <a:xfrm>
              <a:off x="2162176" y="4672221"/>
              <a:ext cx="1512000" cy="1512000"/>
              <a:chOff x="10177236" y="429813"/>
              <a:chExt cx="1512000" cy="1512000"/>
            </a:xfrm>
          </p:grpSpPr>
          <p:sp>
            <p:nvSpPr>
              <p:cNvPr id="83" name="Freeform 82">
                <a:extLst>
                  <a:ext uri="{FF2B5EF4-FFF2-40B4-BE49-F238E27FC236}">
                    <a16:creationId xmlns:a16="http://schemas.microsoft.com/office/drawing/2014/main" id="{8F9D8650-6922-DB40-AD03-20AB8E389C92}"/>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Test and evaluate prototype</a:t>
                </a:r>
              </a:p>
            </p:txBody>
          </p:sp>
          <p:sp>
            <p:nvSpPr>
              <p:cNvPr id="84" name="Oval 83">
                <a:extLst>
                  <a:ext uri="{FF2B5EF4-FFF2-40B4-BE49-F238E27FC236}">
                    <a16:creationId xmlns:a16="http://schemas.microsoft.com/office/drawing/2014/main" id="{CCBAA748-0CA0-7041-96A7-EB04A4E42C34}"/>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0991631" y="6188075"/>
            <a:ext cx="738187" cy="365125"/>
          </a:xfrm>
        </p:spPr>
        <p:txBody>
          <a:bodyPr/>
          <a:lstStyle/>
          <a:p>
            <a:fld id="{14719505-AD43-774F-936C-A3AE71DD4EEA}" type="slidenum">
              <a:rPr lang="en-GB" smtClean="0"/>
              <a:pPr/>
              <a:t>54</a:t>
            </a:fld>
            <a:endParaRPr lang="en-GB" dirty="0"/>
          </a:p>
        </p:txBody>
      </p:sp>
    </p:spTree>
    <p:extLst>
      <p:ext uri="{BB962C8B-B14F-4D97-AF65-F5344CB8AC3E}">
        <p14:creationId xmlns:p14="http://schemas.microsoft.com/office/powerpoint/2010/main" val="42313704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descr="Succeed by Failing: Crash Course Kids #42.1">
            <a:hlinkClick r:id="" action="ppaction://media"/>
            <a:extLst>
              <a:ext uri="{FF2B5EF4-FFF2-40B4-BE49-F238E27FC236}">
                <a16:creationId xmlns:a16="http://schemas.microsoft.com/office/drawing/2014/main" id="{5F22E6CD-CABE-18AF-8149-F4D3925AFB0F}"/>
              </a:ext>
            </a:extLst>
          </p:cNvPr>
          <p:cNvPicPr>
            <a:picLocks noRot="1" noChangeAspect="1"/>
          </p:cNvPicPr>
          <p:nvPr>
            <a:videoFile r:link="rId1"/>
          </p:nvPr>
        </p:nvPicPr>
        <p:blipFill>
          <a:blip r:embed="rId4"/>
          <a:stretch>
            <a:fillRect/>
          </a:stretch>
        </p:blipFill>
        <p:spPr>
          <a:xfrm>
            <a:off x="0" y="0"/>
            <a:ext cx="12138053" cy="6858000"/>
          </a:xfrm>
          <a:prstGeom prst="rect">
            <a:avLst/>
          </a:prstGeom>
        </p:spPr>
      </p:pic>
    </p:spTree>
    <p:extLst>
      <p:ext uri="{BB962C8B-B14F-4D97-AF65-F5344CB8AC3E}">
        <p14:creationId xmlns:p14="http://schemas.microsoft.com/office/powerpoint/2010/main" val="4030645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C8A3EA-4CAE-B448-A6AB-3FF266601E1D}"/>
              </a:ext>
            </a:extLst>
          </p:cNvPr>
          <p:cNvSpPr>
            <a:spLocks noGrp="1"/>
          </p:cNvSpPr>
          <p:nvPr>
            <p:ph type="body" sz="quarter" idx="22"/>
          </p:nvPr>
        </p:nvSpPr>
        <p:spPr>
          <a:xfrm>
            <a:off x="896061" y="2304514"/>
            <a:ext cx="4724577" cy="1615827"/>
          </a:xfrm>
        </p:spPr>
        <p:txBody>
          <a:bodyPr lIns="0">
            <a:spAutoFit/>
          </a:bodyPr>
          <a:lstStyle/>
          <a:p>
            <a:pPr marL="742950" lvl="1" indent="-285750">
              <a:buFont typeface="Arial" panose="020B0604020202020204" pitchFamily="34" charset="0"/>
              <a:buChar char="•"/>
            </a:pPr>
            <a:r>
              <a:rPr lang="en-US" sz="2000" dirty="0">
                <a:solidFill>
                  <a:srgbClr val="0E141F"/>
                </a:solidFill>
              </a:rPr>
              <a:t>The vehicle must have at least three wheels.</a:t>
            </a:r>
          </a:p>
          <a:p>
            <a:pPr marL="742950" lvl="1" indent="-285750">
              <a:buFont typeface="Arial" panose="020B0604020202020204" pitchFamily="34" charset="0"/>
              <a:buChar char="•"/>
            </a:pPr>
            <a:r>
              <a:rPr lang="en-US" sz="2000" dirty="0">
                <a:solidFill>
                  <a:srgbClr val="0E141F"/>
                </a:solidFill>
              </a:rPr>
              <a:t>The vehicle must be able to cover a minimum distance of 10 m (32.8 ft) on a single ‘charge’</a:t>
            </a:r>
          </a:p>
        </p:txBody>
      </p:sp>
      <p:sp>
        <p:nvSpPr>
          <p:cNvPr id="7" name="Text Placeholder 6">
            <a:extLst>
              <a:ext uri="{FF2B5EF4-FFF2-40B4-BE49-F238E27FC236}">
                <a16:creationId xmlns:a16="http://schemas.microsoft.com/office/drawing/2014/main" id="{CDB99102-ECC0-4A48-922E-E8B247C7D7E7}"/>
              </a:ext>
            </a:extLst>
          </p:cNvPr>
          <p:cNvSpPr>
            <a:spLocks noGrp="1"/>
          </p:cNvSpPr>
          <p:nvPr>
            <p:ph type="body" sz="quarter" idx="24"/>
          </p:nvPr>
        </p:nvSpPr>
        <p:spPr>
          <a:xfrm>
            <a:off x="6569205" y="2304514"/>
            <a:ext cx="4733239" cy="1692771"/>
          </a:xfrm>
        </p:spPr>
        <p:txBody>
          <a:bodyPr>
            <a:spAutoFit/>
          </a:bodyPr>
          <a:lstStyle/>
          <a:p>
            <a:pPr marL="800100" lvl="1" indent="-342900">
              <a:buFont typeface="Arial" panose="020B0604020202020204" pitchFamily="34" charset="0"/>
              <a:buChar char="•"/>
            </a:pPr>
            <a:r>
              <a:rPr lang="en-US" sz="2000" dirty="0">
                <a:solidFill>
                  <a:srgbClr val="0E141F"/>
                </a:solidFill>
              </a:rPr>
              <a:t>No push starts of vehicles are allowed.</a:t>
            </a:r>
          </a:p>
          <a:p>
            <a:pPr marL="800100" lvl="1" indent="-342900">
              <a:buFont typeface="Arial" panose="020B0604020202020204" pitchFamily="34" charset="0"/>
              <a:buChar char="•"/>
            </a:pPr>
            <a:r>
              <a:rPr lang="en-US" sz="2000" dirty="0">
                <a:solidFill>
                  <a:srgbClr val="0E141F"/>
                </a:solidFill>
              </a:rPr>
              <a:t>Students must design and build their vehicles within the given time.</a:t>
            </a:r>
          </a:p>
          <a:p>
            <a:pPr marL="742950" lvl="1" indent="-285750">
              <a:buFont typeface="Arial" panose="020B0604020202020204" pitchFamily="34" charset="0"/>
              <a:buChar char="•"/>
            </a:pPr>
            <a:endParaRPr lang="en-US" sz="2000" dirty="0">
              <a:solidFill>
                <a:srgbClr val="0E141F"/>
              </a:solidFill>
            </a:endParaRPr>
          </a:p>
        </p:txBody>
      </p:sp>
      <p:sp>
        <p:nvSpPr>
          <p:cNvPr id="2" name="Text Placeholder 1">
            <a:extLst>
              <a:ext uri="{FF2B5EF4-FFF2-40B4-BE49-F238E27FC236}">
                <a16:creationId xmlns:a16="http://schemas.microsoft.com/office/drawing/2014/main" id="{031DA1E8-314A-F547-B413-2FEFBEA817F4}"/>
              </a:ext>
            </a:extLst>
          </p:cNvPr>
          <p:cNvSpPr>
            <a:spLocks noGrp="1"/>
          </p:cNvSpPr>
          <p:nvPr>
            <p:ph type="body" sz="quarter" idx="27"/>
          </p:nvPr>
        </p:nvSpPr>
        <p:spPr>
          <a:xfrm>
            <a:off x="890631" y="1792224"/>
            <a:ext cx="4743828" cy="260350"/>
          </a:xfrm>
        </p:spPr>
        <p:txBody>
          <a:bodyPr>
            <a:normAutofit fontScale="85000" lnSpcReduction="20000"/>
          </a:bodyPr>
          <a:lstStyle/>
          <a:p>
            <a:pPr>
              <a:lnSpc>
                <a:spcPct val="90000"/>
              </a:lnSpc>
              <a:spcAft>
                <a:spcPts val="600"/>
              </a:spcAft>
            </a:pPr>
            <a:r>
              <a:rPr lang="en-US" sz="2600" dirty="0"/>
              <a:t>Criteria</a:t>
            </a:r>
            <a:endParaRPr lang="en-US" sz="1700" dirty="0"/>
          </a:p>
        </p:txBody>
      </p:sp>
      <p:sp>
        <p:nvSpPr>
          <p:cNvPr id="6" name="Text Placeholder 5">
            <a:extLst>
              <a:ext uri="{FF2B5EF4-FFF2-40B4-BE49-F238E27FC236}">
                <a16:creationId xmlns:a16="http://schemas.microsoft.com/office/drawing/2014/main" id="{01AB721F-B9D4-A444-9165-9B8E5EFFD9BA}"/>
              </a:ext>
            </a:extLst>
          </p:cNvPr>
          <p:cNvSpPr>
            <a:spLocks noGrp="1"/>
          </p:cNvSpPr>
          <p:nvPr>
            <p:ph type="body" sz="quarter" idx="28"/>
          </p:nvPr>
        </p:nvSpPr>
        <p:spPr>
          <a:xfrm>
            <a:off x="6558319" y="1789305"/>
            <a:ext cx="4743828" cy="260350"/>
          </a:xfrm>
        </p:spPr>
        <p:txBody>
          <a:bodyPr>
            <a:normAutofit fontScale="85000" lnSpcReduction="20000"/>
          </a:bodyPr>
          <a:lstStyle/>
          <a:p>
            <a:pPr>
              <a:lnSpc>
                <a:spcPct val="90000"/>
              </a:lnSpc>
              <a:spcAft>
                <a:spcPts val="600"/>
              </a:spcAft>
            </a:pPr>
            <a:r>
              <a:rPr lang="en-US" sz="2600" dirty="0"/>
              <a:t>Constraints</a:t>
            </a:r>
            <a:endParaRPr lang="en-US" sz="1700" dirty="0"/>
          </a:p>
        </p:txBody>
      </p:sp>
      <p:sp>
        <p:nvSpPr>
          <p:cNvPr id="4" name="Title 3">
            <a:extLst>
              <a:ext uri="{FF2B5EF4-FFF2-40B4-BE49-F238E27FC236}">
                <a16:creationId xmlns:a16="http://schemas.microsoft.com/office/drawing/2014/main" id="{21023E34-81A8-1840-8859-EBEC49B8E490}"/>
              </a:ext>
            </a:extLst>
          </p:cNvPr>
          <p:cNvSpPr>
            <a:spLocks noGrp="1"/>
          </p:cNvSpPr>
          <p:nvPr>
            <p:ph type="title"/>
          </p:nvPr>
        </p:nvSpPr>
        <p:spPr>
          <a:xfrm>
            <a:off x="685800" y="403268"/>
            <a:ext cx="10432800" cy="908101"/>
          </a:xfrm>
        </p:spPr>
        <p:txBody>
          <a:bodyPr anchor="t">
            <a:normAutofit/>
          </a:bodyPr>
          <a:lstStyle/>
          <a:p>
            <a:r>
              <a:rPr lang="en-US" dirty="0"/>
              <a:t>Your design challenge</a:t>
            </a:r>
          </a:p>
        </p:txBody>
      </p:sp>
      <p:sp>
        <p:nvSpPr>
          <p:cNvPr id="5" name="Slide Number Placeholder 4">
            <a:extLst>
              <a:ext uri="{FF2B5EF4-FFF2-40B4-BE49-F238E27FC236}">
                <a16:creationId xmlns:a16="http://schemas.microsoft.com/office/drawing/2014/main" id="{03E62D92-E120-4E40-AC4D-0D4A5078717C}"/>
              </a:ext>
            </a:extLst>
          </p:cNvPr>
          <p:cNvSpPr>
            <a:spLocks noGrp="1"/>
          </p:cNvSpPr>
          <p:nvPr>
            <p:ph type="sldNum" sz="quarter" idx="4"/>
          </p:nvPr>
        </p:nvSpPr>
        <p:spPr>
          <a:xfrm>
            <a:off x="10950513" y="6221330"/>
            <a:ext cx="738723" cy="365125"/>
          </a:xfrm>
        </p:spPr>
        <p:txBody>
          <a:bodyPr anchor="ctr">
            <a:normAutofit/>
          </a:bodyPr>
          <a:lstStyle/>
          <a:p>
            <a:pPr>
              <a:spcAft>
                <a:spcPts val="600"/>
              </a:spcAft>
            </a:pPr>
            <a:fld id="{14719505-AD43-774F-936C-A3AE71DD4EEA}" type="slidenum">
              <a:rPr lang="en-GB" smtClean="0"/>
              <a:pPr>
                <a:spcAft>
                  <a:spcPts val="600"/>
                </a:spcAft>
              </a:pPr>
              <a:t>56</a:t>
            </a:fld>
            <a:endParaRPr lang="en-GB"/>
          </a:p>
        </p:txBody>
      </p:sp>
    </p:spTree>
    <p:extLst>
      <p:ext uri="{BB962C8B-B14F-4D97-AF65-F5344CB8AC3E}">
        <p14:creationId xmlns:p14="http://schemas.microsoft.com/office/powerpoint/2010/main" val="30696090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C00DAF1-283A-6BAE-EAF8-27E342074194}"/>
              </a:ext>
            </a:extLst>
          </p:cNvPr>
          <p:cNvSpPr>
            <a:spLocks noGrp="1"/>
          </p:cNvSpPr>
          <p:nvPr>
            <p:ph type="body" sz="quarter" idx="50"/>
          </p:nvPr>
        </p:nvSpPr>
        <p:spPr>
          <a:xfrm>
            <a:off x="685800" y="2261268"/>
            <a:ext cx="5230368" cy="3645054"/>
          </a:xfrm>
        </p:spPr>
        <p:txBody>
          <a:bodyPr/>
          <a:lstStyle/>
          <a:p>
            <a:r>
              <a:rPr lang="en-US" dirty="0">
                <a:solidFill>
                  <a:srgbClr val="002D5D"/>
                </a:solidFill>
                <a:ea typeface="Calibri" panose="020F0502020204030204" pitchFamily="34" charset="0"/>
                <a:cs typeface="Arial" panose="020B0604020202020204" pitchFamily="34" charset="0"/>
              </a:rPr>
              <a:t>R</a:t>
            </a:r>
            <a:r>
              <a:rPr lang="en-US" sz="2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ather than testing different wheels, body designs, or drive trains all at once, suggest that teams test each sub-system separately so that it is easier to discern the effects of different changes.</a:t>
            </a:r>
            <a:endParaRPr lang="en-ZA" sz="2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8F022097-FC7D-38AA-C4BC-4B4C59590821}"/>
              </a:ext>
            </a:extLst>
          </p:cNvPr>
          <p:cNvSpPr>
            <a:spLocks noGrp="1"/>
          </p:cNvSpPr>
          <p:nvPr>
            <p:ph type="body" sz="quarter" idx="51"/>
          </p:nvPr>
        </p:nvSpPr>
        <p:spPr>
          <a:xfrm>
            <a:off x="6272784" y="2261268"/>
            <a:ext cx="5230368" cy="3645054"/>
          </a:xfrm>
        </p:spPr>
        <p:txBody>
          <a:bodyPr/>
          <a:lstStyle/>
          <a:p>
            <a:r>
              <a:rPr lang="en-US" dirty="0">
                <a:solidFill>
                  <a:srgbClr val="002D5D"/>
                </a:solidFill>
                <a:ea typeface="Calibri" panose="020F0502020204030204" pitchFamily="34" charset="0"/>
                <a:cs typeface="Arial" panose="020B0604020202020204" pitchFamily="34" charset="0"/>
              </a:rPr>
              <a:t>T</a:t>
            </a:r>
            <a:r>
              <a:rPr lang="en-US" sz="2000" dirty="0">
                <a:solidFill>
                  <a:srgbClr val="002D5D"/>
                </a:solidFill>
                <a:effectLst/>
                <a:latin typeface="GE Inspira Sans" panose="020B0503060000000003" pitchFamily="34" charset="77"/>
                <a:ea typeface="Calibri" panose="020F0502020204030204" pitchFamily="34" charset="0"/>
                <a:cs typeface="Arial" panose="020B0604020202020204" pitchFamily="34" charset="0"/>
              </a:rPr>
              <a:t>est multiple different approaches to the same problem before deciding on the best approach. If they are looking at how to improve traction, they should test a range of different wheel designs before settling. Some ideas may surprise them.</a:t>
            </a:r>
            <a:endParaRPr lang="en-US" dirty="0"/>
          </a:p>
        </p:txBody>
      </p:sp>
      <p:sp>
        <p:nvSpPr>
          <p:cNvPr id="6" name="Text Placeholder 5">
            <a:extLst>
              <a:ext uri="{FF2B5EF4-FFF2-40B4-BE49-F238E27FC236}">
                <a16:creationId xmlns:a16="http://schemas.microsoft.com/office/drawing/2014/main" id="{A897C0CD-3FBA-4010-4A9F-4FA6A2944FFC}"/>
              </a:ext>
            </a:extLst>
          </p:cNvPr>
          <p:cNvSpPr>
            <a:spLocks noGrp="1"/>
          </p:cNvSpPr>
          <p:nvPr>
            <p:ph type="body" sz="quarter" idx="52"/>
          </p:nvPr>
        </p:nvSpPr>
        <p:spPr>
          <a:xfrm>
            <a:off x="6272784" y="1185874"/>
            <a:ext cx="5230368" cy="260350"/>
          </a:xfrm>
        </p:spPr>
        <p:txBody>
          <a:bodyPr/>
          <a:lstStyle/>
          <a:p>
            <a:r>
              <a:rPr lang="en-US" sz="2800" dirty="0"/>
              <a:t>Test different solutions to the same problems</a:t>
            </a:r>
          </a:p>
        </p:txBody>
      </p:sp>
      <p:sp>
        <p:nvSpPr>
          <p:cNvPr id="7" name="Text Placeholder 6">
            <a:extLst>
              <a:ext uri="{FF2B5EF4-FFF2-40B4-BE49-F238E27FC236}">
                <a16:creationId xmlns:a16="http://schemas.microsoft.com/office/drawing/2014/main" id="{C0C42702-C376-092E-C9B9-45E49EC061AE}"/>
              </a:ext>
            </a:extLst>
          </p:cNvPr>
          <p:cNvSpPr>
            <a:spLocks noGrp="1"/>
          </p:cNvSpPr>
          <p:nvPr>
            <p:ph type="body" sz="quarter" idx="53"/>
          </p:nvPr>
        </p:nvSpPr>
        <p:spPr>
          <a:xfrm>
            <a:off x="685800" y="1185874"/>
            <a:ext cx="5230368" cy="260350"/>
          </a:xfrm>
        </p:spPr>
        <p:txBody>
          <a:bodyPr/>
          <a:lstStyle/>
          <a:p>
            <a:r>
              <a:rPr lang="en-US" sz="2800" dirty="0"/>
              <a:t>Test one thing at a time</a:t>
            </a:r>
          </a:p>
        </p:txBody>
      </p:sp>
      <p:sp>
        <p:nvSpPr>
          <p:cNvPr id="2" name="Slide Number Placeholder 1">
            <a:extLst>
              <a:ext uri="{FF2B5EF4-FFF2-40B4-BE49-F238E27FC236}">
                <a16:creationId xmlns:a16="http://schemas.microsoft.com/office/drawing/2014/main" id="{57B040B9-CC03-1BE0-0B2A-7EB47C04E995}"/>
              </a:ext>
            </a:extLst>
          </p:cNvPr>
          <p:cNvSpPr>
            <a:spLocks noGrp="1"/>
          </p:cNvSpPr>
          <p:nvPr>
            <p:ph type="sldNum" sz="quarter" idx="4"/>
          </p:nvPr>
        </p:nvSpPr>
        <p:spPr/>
        <p:txBody>
          <a:bodyPr/>
          <a:lstStyle/>
          <a:p>
            <a:fld id="{14719505-AD43-774F-936C-A3AE71DD4EEA}" type="slidenum">
              <a:rPr lang="en-GB" smtClean="0"/>
              <a:pPr/>
              <a:t>57</a:t>
            </a:fld>
            <a:endParaRPr lang="en-GB" dirty="0"/>
          </a:p>
        </p:txBody>
      </p:sp>
    </p:spTree>
    <p:extLst>
      <p:ext uri="{BB962C8B-B14F-4D97-AF65-F5344CB8AC3E}">
        <p14:creationId xmlns:p14="http://schemas.microsoft.com/office/powerpoint/2010/main" val="8387166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0231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lvl="1" indent="-457200">
              <a:spcBef>
                <a:spcPts val="600"/>
              </a:spcBef>
              <a:spcAft>
                <a:spcPts val="600"/>
              </a:spcAft>
              <a:buFont typeface="+mj-lt"/>
              <a:buAutoNum type="arabicPeriod"/>
            </a:pPr>
            <a:r>
              <a:rPr lang="en-US" sz="2400" dirty="0"/>
              <a:t>What aspect(s) of your prototype will you test?</a:t>
            </a:r>
          </a:p>
          <a:p>
            <a:pPr marL="914400" lvl="1" indent="-457200">
              <a:spcBef>
                <a:spcPts val="600"/>
              </a:spcBef>
              <a:spcAft>
                <a:spcPts val="600"/>
              </a:spcAft>
              <a:buFont typeface="+mj-lt"/>
              <a:buAutoNum type="arabicPeriod"/>
            </a:pPr>
            <a:r>
              <a:rPr lang="en-US" sz="2400" dirty="0"/>
              <a:t>How will you test? What testing procedure will your team follow?</a:t>
            </a:r>
          </a:p>
          <a:p>
            <a:pPr marL="914400" lvl="1" indent="-457200">
              <a:spcBef>
                <a:spcPts val="600"/>
              </a:spcBef>
              <a:spcAft>
                <a:spcPts val="600"/>
              </a:spcAft>
              <a:buFont typeface="+mj-lt"/>
              <a:buAutoNum type="arabicPeriod"/>
            </a:pPr>
            <a:r>
              <a:rPr lang="en-US" sz="2400" dirty="0"/>
              <a:t>What are the criteria for success? How will you know if your design works or not, or which parts of it need to be refined and/or redesigned?</a:t>
            </a:r>
          </a:p>
          <a:p>
            <a:pPr marL="914400" lvl="1" indent="-457200">
              <a:spcBef>
                <a:spcPts val="600"/>
              </a:spcBef>
              <a:spcAft>
                <a:spcPts val="600"/>
              </a:spcAft>
              <a:buFont typeface="+mj-lt"/>
              <a:buAutoNum type="arabicPeriod"/>
            </a:pPr>
            <a:r>
              <a:rPr lang="en-US" sz="2400" dirty="0"/>
              <a:t>What data will you collect? How will you collect this data?</a:t>
            </a:r>
          </a:p>
          <a:p>
            <a:pPr marL="914400" lvl="1" indent="-457200">
              <a:spcBef>
                <a:spcPts val="600"/>
              </a:spcBef>
              <a:spcAft>
                <a:spcPts val="600"/>
              </a:spcAft>
              <a:buFont typeface="+mj-lt"/>
              <a:buAutoNum type="arabicPeriod"/>
            </a:pPr>
            <a:r>
              <a:rPr lang="en-US" sz="2400" dirty="0"/>
              <a:t>How will you analyze this data to draw accurate conclusions?</a:t>
            </a: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58</a:t>
            </a:fld>
            <a:endParaRPr lang="en-GB"/>
          </a:p>
        </p:txBody>
      </p:sp>
      <p:sp>
        <p:nvSpPr>
          <p:cNvPr id="8" name="Title 1">
            <a:extLst>
              <a:ext uri="{FF2B5EF4-FFF2-40B4-BE49-F238E27FC236}">
                <a16:creationId xmlns:a16="http://schemas.microsoft.com/office/drawing/2014/main" id="{CD38EAA9-0046-4041-90C3-C80D01E46D6D}"/>
              </a:ext>
            </a:extLst>
          </p:cNvPr>
          <p:cNvSpPr txBox="1">
            <a:spLocks/>
          </p:cNvSpPr>
          <p:nvPr/>
        </p:nvSpPr>
        <p:spPr>
          <a:xfrm>
            <a:off x="7345846" y="182619"/>
            <a:ext cx="4522304" cy="908101"/>
          </a:xfrm>
          <a:prstGeom prst="rect">
            <a:avLst/>
          </a:prstGeom>
        </p:spPr>
        <p:txBody>
          <a:bodyPr anchor="ctr"/>
          <a:lst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a:lstStyle>
          <a:p>
            <a:pPr algn="ctr"/>
            <a:r>
              <a:rPr lang="en-US" b="1" dirty="0">
                <a:solidFill>
                  <a:schemeClr val="accent2"/>
                </a:solidFill>
              </a:rPr>
              <a:t>Test questions</a:t>
            </a:r>
          </a:p>
        </p:txBody>
      </p:sp>
      <p:pic>
        <p:nvPicPr>
          <p:cNvPr id="6" name="Graphic 5" descr="Checkbox Ticked with solid fill">
            <a:extLst>
              <a:ext uri="{FF2B5EF4-FFF2-40B4-BE49-F238E27FC236}">
                <a16:creationId xmlns:a16="http://schemas.microsoft.com/office/drawing/2014/main" id="{C6351DF9-B565-9171-F576-A6E73D1C74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0454" y="871607"/>
            <a:ext cx="4893088" cy="4893088"/>
          </a:xfrm>
          <a:prstGeom prst="rect">
            <a:avLst/>
          </a:prstGeom>
        </p:spPr>
      </p:pic>
    </p:spTree>
    <p:extLst>
      <p:ext uri="{BB962C8B-B14F-4D97-AF65-F5344CB8AC3E}">
        <p14:creationId xmlns:p14="http://schemas.microsoft.com/office/powerpoint/2010/main" val="14825003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57B283-6844-AE49-A799-A995A139477C}"/>
              </a:ext>
            </a:extLst>
          </p:cNvPr>
          <p:cNvSpPr>
            <a:spLocks noGrp="1"/>
          </p:cNvSpPr>
          <p:nvPr>
            <p:ph type="sldNum" sz="quarter" idx="4"/>
          </p:nvPr>
        </p:nvSpPr>
        <p:spPr/>
        <p:txBody>
          <a:bodyPr/>
          <a:lstStyle/>
          <a:p>
            <a:fld id="{14719505-AD43-774F-936C-A3AE71DD4EEA}" type="slidenum">
              <a:rPr lang="en-GB" smtClean="0"/>
              <a:pPr/>
              <a:t>59</a:t>
            </a:fld>
            <a:endParaRPr lang="en-GB" dirty="0"/>
          </a:p>
        </p:txBody>
      </p:sp>
      <p:pic>
        <p:nvPicPr>
          <p:cNvPr id="13314" name="Picture 2" descr="✓ [Updated] Quiz y Test de personalidad - Todo test divertidos for PC / Mac  / Windows 11,10,8,7 / Android (Mod) Download (2022)">
            <a:extLst>
              <a:ext uri="{FF2B5EF4-FFF2-40B4-BE49-F238E27FC236}">
                <a16:creationId xmlns:a16="http://schemas.microsoft.com/office/drawing/2014/main" id="{6E813888-F074-AFC6-42F2-FC18DD4AA9B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844800" y="177800"/>
            <a:ext cx="6502400" cy="650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95589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F40455-6B3C-12D7-6756-F74A8F209564}"/>
              </a:ext>
            </a:extLst>
          </p:cNvPr>
          <p:cNvSpPr>
            <a:spLocks noGrp="1"/>
          </p:cNvSpPr>
          <p:nvPr>
            <p:ph type="sldNum" sz="quarter" idx="4"/>
          </p:nvPr>
        </p:nvSpPr>
        <p:spPr/>
        <p:txBody>
          <a:bodyPr/>
          <a:lstStyle/>
          <a:p>
            <a:fld id="{14719505-AD43-774F-936C-A3AE71DD4EEA}" type="slidenum">
              <a:rPr lang="en-GB" smtClean="0"/>
              <a:pPr/>
              <a:t>6</a:t>
            </a:fld>
            <a:endParaRPr lang="en-GB" dirty="0"/>
          </a:p>
        </p:txBody>
      </p:sp>
      <p:pic>
        <p:nvPicPr>
          <p:cNvPr id="3" name="Online Media 2" descr="The world's biggest battery looks nothing like a battery">
            <a:hlinkClick r:id="" action="ppaction://media"/>
            <a:extLst>
              <a:ext uri="{FF2B5EF4-FFF2-40B4-BE49-F238E27FC236}">
                <a16:creationId xmlns:a16="http://schemas.microsoft.com/office/drawing/2014/main" id="{818A09E5-9225-E9B5-FAD1-60506816BD6B}"/>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530900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3F10B0-5DA8-EA25-10FD-0FA8170B31B7}"/>
              </a:ext>
            </a:extLst>
          </p:cNvPr>
          <p:cNvSpPr>
            <a:spLocks noGrp="1"/>
          </p:cNvSpPr>
          <p:nvPr>
            <p:ph type="sldNum" sz="quarter" idx="4"/>
          </p:nvPr>
        </p:nvSpPr>
        <p:spPr/>
        <p:txBody>
          <a:bodyPr/>
          <a:lstStyle/>
          <a:p>
            <a:fld id="{14719505-AD43-774F-936C-A3AE71DD4EEA}" type="slidenum">
              <a:rPr lang="en-GB" smtClean="0"/>
              <a:pPr/>
              <a:t>60</a:t>
            </a:fld>
            <a:endParaRPr lang="en-GB" dirty="0"/>
          </a:p>
        </p:txBody>
      </p:sp>
      <p:pic>
        <p:nvPicPr>
          <p:cNvPr id="13314" name="Picture 2" descr="The results are in! | Kate Evans Image Consultant &amp; Life Coach">
            <a:extLst>
              <a:ext uri="{FF2B5EF4-FFF2-40B4-BE49-F238E27FC236}">
                <a16:creationId xmlns:a16="http://schemas.microsoft.com/office/drawing/2014/main" id="{A3C1319C-E1F7-FE8B-50B9-614203787ED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30163"/>
            <a:ext cx="12192000" cy="6797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47825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a:xfrm>
            <a:off x="685800" y="2331720"/>
            <a:ext cx="4909791" cy="2686539"/>
          </a:xfrm>
        </p:spPr>
        <p:txBody>
          <a:bodyPr/>
          <a:lstStyle/>
          <a:p>
            <a:r>
              <a:rPr lang="en-US" dirty="0"/>
              <a:t>Activity 7: Refine and/or redesign solution</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68201449-56A8-AA4D-B7E7-9A9C125002AB}"/>
              </a:ext>
            </a:extLst>
          </p:cNvPr>
          <p:cNvGrpSpPr/>
          <p:nvPr/>
        </p:nvGrpSpPr>
        <p:grpSpPr>
          <a:xfrm>
            <a:off x="5839465" y="567482"/>
            <a:ext cx="5783197" cy="5418236"/>
            <a:chOff x="852862" y="719881"/>
            <a:chExt cx="5783197" cy="5418236"/>
          </a:xfrm>
        </p:grpSpPr>
        <p:grpSp>
          <p:nvGrpSpPr>
            <p:cNvPr id="40" name="Group 39">
              <a:extLst>
                <a:ext uri="{FF2B5EF4-FFF2-40B4-BE49-F238E27FC236}">
                  <a16:creationId xmlns:a16="http://schemas.microsoft.com/office/drawing/2014/main" id="{0AE46AD1-859A-3643-8703-CCAC93DE7E71}"/>
                </a:ext>
              </a:extLst>
            </p:cNvPr>
            <p:cNvGrpSpPr/>
            <p:nvPr/>
          </p:nvGrpSpPr>
          <p:grpSpPr>
            <a:xfrm>
              <a:off x="3242468" y="719881"/>
              <a:ext cx="1262062" cy="1262062"/>
              <a:chOff x="3242468" y="719881"/>
              <a:chExt cx="1262062" cy="1262062"/>
            </a:xfrm>
          </p:grpSpPr>
          <p:sp>
            <p:nvSpPr>
              <p:cNvPr id="68" name="Freeform 67">
                <a:extLst>
                  <a:ext uri="{FF2B5EF4-FFF2-40B4-BE49-F238E27FC236}">
                    <a16:creationId xmlns:a16="http://schemas.microsoft.com/office/drawing/2014/main" id="{97989116-EC81-2549-86BA-9C372D84DF18}"/>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69" name="Oval 68">
                <a:extLst>
                  <a:ext uri="{FF2B5EF4-FFF2-40B4-BE49-F238E27FC236}">
                    <a16:creationId xmlns:a16="http://schemas.microsoft.com/office/drawing/2014/main" id="{9513DB50-A6E1-634B-A9E9-260B7CD02825}"/>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41" name="Group 40">
              <a:extLst>
                <a:ext uri="{FF2B5EF4-FFF2-40B4-BE49-F238E27FC236}">
                  <a16:creationId xmlns:a16="http://schemas.microsoft.com/office/drawing/2014/main" id="{0679EBD3-747E-D548-B5BF-A8758DF1A6B7}"/>
                </a:ext>
              </a:extLst>
            </p:cNvPr>
            <p:cNvGrpSpPr/>
            <p:nvPr/>
          </p:nvGrpSpPr>
          <p:grpSpPr>
            <a:xfrm>
              <a:off x="4951822" y="1543062"/>
              <a:ext cx="1262062" cy="1262062"/>
              <a:chOff x="4951822" y="1543062"/>
              <a:chExt cx="1262062" cy="1262062"/>
            </a:xfrm>
          </p:grpSpPr>
          <p:sp>
            <p:nvSpPr>
              <p:cNvPr id="66" name="Freeform 65">
                <a:extLst>
                  <a:ext uri="{FF2B5EF4-FFF2-40B4-BE49-F238E27FC236}">
                    <a16:creationId xmlns:a16="http://schemas.microsoft.com/office/drawing/2014/main" id="{8A6A35FF-3041-774F-ADCF-E299D195462A}"/>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67" name="Oval 66">
                <a:extLst>
                  <a:ext uri="{FF2B5EF4-FFF2-40B4-BE49-F238E27FC236}">
                    <a16:creationId xmlns:a16="http://schemas.microsoft.com/office/drawing/2014/main" id="{DE14F1F8-6C69-E744-ABF6-DAF32A55FB24}"/>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42" name="Group 41">
              <a:extLst>
                <a:ext uri="{FF2B5EF4-FFF2-40B4-BE49-F238E27FC236}">
                  <a16:creationId xmlns:a16="http://schemas.microsoft.com/office/drawing/2014/main" id="{F47FBB66-2B9E-954C-9559-99C5D8577B5D}"/>
                </a:ext>
              </a:extLst>
            </p:cNvPr>
            <p:cNvGrpSpPr/>
            <p:nvPr/>
          </p:nvGrpSpPr>
          <p:grpSpPr>
            <a:xfrm>
              <a:off x="5373997" y="3392733"/>
              <a:ext cx="1262062" cy="1262062"/>
              <a:chOff x="5373997" y="3392733"/>
              <a:chExt cx="1262062" cy="1262062"/>
            </a:xfrm>
          </p:grpSpPr>
          <p:sp>
            <p:nvSpPr>
              <p:cNvPr id="64" name="Freeform 63">
                <a:extLst>
                  <a:ext uri="{FF2B5EF4-FFF2-40B4-BE49-F238E27FC236}">
                    <a16:creationId xmlns:a16="http://schemas.microsoft.com/office/drawing/2014/main" id="{BBD0A0CF-5138-D048-8FA4-B82E39818BB7}"/>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65" name="Oval 64">
                <a:extLst>
                  <a:ext uri="{FF2B5EF4-FFF2-40B4-BE49-F238E27FC236}">
                    <a16:creationId xmlns:a16="http://schemas.microsoft.com/office/drawing/2014/main" id="{9ED4826D-4489-4C43-8039-0964448338DA}"/>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43" name="Group 42">
              <a:extLst>
                <a:ext uri="{FF2B5EF4-FFF2-40B4-BE49-F238E27FC236}">
                  <a16:creationId xmlns:a16="http://schemas.microsoft.com/office/drawing/2014/main" id="{C824539F-A087-A54A-828B-2ED7E6418C89}"/>
                </a:ext>
              </a:extLst>
            </p:cNvPr>
            <p:cNvGrpSpPr/>
            <p:nvPr/>
          </p:nvGrpSpPr>
          <p:grpSpPr>
            <a:xfrm>
              <a:off x="4191088" y="4876055"/>
              <a:ext cx="1262062" cy="1262062"/>
              <a:chOff x="4191088" y="4876055"/>
              <a:chExt cx="1262062" cy="1262062"/>
            </a:xfrm>
          </p:grpSpPr>
          <p:sp>
            <p:nvSpPr>
              <p:cNvPr id="62" name="Freeform 61">
                <a:extLst>
                  <a:ext uri="{FF2B5EF4-FFF2-40B4-BE49-F238E27FC236}">
                    <a16:creationId xmlns:a16="http://schemas.microsoft.com/office/drawing/2014/main" id="{514F2325-2834-9041-BFA7-BAC85A78506A}"/>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63" name="Oval 62">
                <a:extLst>
                  <a:ext uri="{FF2B5EF4-FFF2-40B4-BE49-F238E27FC236}">
                    <a16:creationId xmlns:a16="http://schemas.microsoft.com/office/drawing/2014/main" id="{F6625B37-1EB2-584D-B417-7DB30B4073C1}"/>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44" name="Group 43">
              <a:extLst>
                <a:ext uri="{FF2B5EF4-FFF2-40B4-BE49-F238E27FC236}">
                  <a16:creationId xmlns:a16="http://schemas.microsoft.com/office/drawing/2014/main" id="{A5E2A943-5983-794A-81F9-01C3B61B7BD8}"/>
                </a:ext>
              </a:extLst>
            </p:cNvPr>
            <p:cNvGrpSpPr/>
            <p:nvPr/>
          </p:nvGrpSpPr>
          <p:grpSpPr>
            <a:xfrm>
              <a:off x="2293849" y="4867478"/>
              <a:ext cx="1262062" cy="1270639"/>
              <a:chOff x="2293849" y="4867478"/>
              <a:chExt cx="1262062" cy="1270639"/>
            </a:xfrm>
          </p:grpSpPr>
          <p:sp>
            <p:nvSpPr>
              <p:cNvPr id="60" name="Freeform 59">
                <a:extLst>
                  <a:ext uri="{FF2B5EF4-FFF2-40B4-BE49-F238E27FC236}">
                    <a16:creationId xmlns:a16="http://schemas.microsoft.com/office/drawing/2014/main" id="{E6E6D355-3E2C-4446-B815-9EF266A6A6BB}"/>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61" name="Oval 60">
                <a:extLst>
                  <a:ext uri="{FF2B5EF4-FFF2-40B4-BE49-F238E27FC236}">
                    <a16:creationId xmlns:a16="http://schemas.microsoft.com/office/drawing/2014/main" id="{1EF82B4C-E7E6-0149-9BF3-49CF877BB047}"/>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45" name="Group 44">
              <a:extLst>
                <a:ext uri="{FF2B5EF4-FFF2-40B4-BE49-F238E27FC236}">
                  <a16:creationId xmlns:a16="http://schemas.microsoft.com/office/drawing/2014/main" id="{278F5674-9D05-0440-ACFF-6A47935C72EE}"/>
                </a:ext>
              </a:extLst>
            </p:cNvPr>
            <p:cNvGrpSpPr/>
            <p:nvPr/>
          </p:nvGrpSpPr>
          <p:grpSpPr>
            <a:xfrm>
              <a:off x="1110940" y="3392733"/>
              <a:ext cx="1262062" cy="1262062"/>
              <a:chOff x="1110940" y="3392733"/>
              <a:chExt cx="1262062" cy="1262062"/>
            </a:xfrm>
          </p:grpSpPr>
          <p:sp>
            <p:nvSpPr>
              <p:cNvPr id="58" name="Freeform 57">
                <a:extLst>
                  <a:ext uri="{FF2B5EF4-FFF2-40B4-BE49-F238E27FC236}">
                    <a16:creationId xmlns:a16="http://schemas.microsoft.com/office/drawing/2014/main" id="{2279F967-117E-5843-AFC9-195811C1B9A1}"/>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59" name="Oval 58">
                <a:extLst>
                  <a:ext uri="{FF2B5EF4-FFF2-40B4-BE49-F238E27FC236}">
                    <a16:creationId xmlns:a16="http://schemas.microsoft.com/office/drawing/2014/main" id="{1C205C1C-5C7A-1746-819B-308F741BF787}"/>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46" name="Group 45">
              <a:extLst>
                <a:ext uri="{FF2B5EF4-FFF2-40B4-BE49-F238E27FC236}">
                  <a16:creationId xmlns:a16="http://schemas.microsoft.com/office/drawing/2014/main" id="{7FF1452C-22D7-BC4C-9D33-F44DA7A9A8BD}"/>
                </a:ext>
              </a:extLst>
            </p:cNvPr>
            <p:cNvGrpSpPr/>
            <p:nvPr/>
          </p:nvGrpSpPr>
          <p:grpSpPr>
            <a:xfrm>
              <a:off x="1533115" y="1543062"/>
              <a:ext cx="1262062" cy="1262062"/>
              <a:chOff x="1533115" y="1543062"/>
              <a:chExt cx="1262062" cy="1262062"/>
            </a:xfrm>
          </p:grpSpPr>
          <p:sp>
            <p:nvSpPr>
              <p:cNvPr id="56" name="Freeform 55">
                <a:extLst>
                  <a:ext uri="{FF2B5EF4-FFF2-40B4-BE49-F238E27FC236}">
                    <a16:creationId xmlns:a16="http://schemas.microsoft.com/office/drawing/2014/main" id="{0D59D7D8-4EB4-3A4A-BC8C-7CBB0F01B2E4}"/>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57" name="Oval 56">
                <a:extLst>
                  <a:ext uri="{FF2B5EF4-FFF2-40B4-BE49-F238E27FC236}">
                    <a16:creationId xmlns:a16="http://schemas.microsoft.com/office/drawing/2014/main" id="{82BA2D56-E2C7-784D-A005-ACE01A9C4BC9}"/>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47" name="Picture 46" descr="Diagram&#10;&#10;Description automatically generated">
              <a:extLst>
                <a:ext uri="{FF2B5EF4-FFF2-40B4-BE49-F238E27FC236}">
                  <a16:creationId xmlns:a16="http://schemas.microsoft.com/office/drawing/2014/main" id="{8406E464-1031-1B4E-B861-568EB41C3CA0}"/>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48" name="Picture 47" descr="Diagram&#10;&#10;Description automatically generated">
              <a:extLst>
                <a:ext uri="{FF2B5EF4-FFF2-40B4-BE49-F238E27FC236}">
                  <a16:creationId xmlns:a16="http://schemas.microsoft.com/office/drawing/2014/main" id="{20063A1E-00F6-2446-A341-3B32E2BEF903}"/>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49" name="Picture 48" descr="Diagram&#10;&#10;Description automatically generated">
              <a:extLst>
                <a:ext uri="{FF2B5EF4-FFF2-40B4-BE49-F238E27FC236}">
                  <a16:creationId xmlns:a16="http://schemas.microsoft.com/office/drawing/2014/main" id="{E315D1D8-22F1-B444-A08C-D7E9680D53D7}"/>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50" name="Picture 49" descr="Diagram&#10;&#10;Description automatically generated">
              <a:extLst>
                <a:ext uri="{FF2B5EF4-FFF2-40B4-BE49-F238E27FC236}">
                  <a16:creationId xmlns:a16="http://schemas.microsoft.com/office/drawing/2014/main" id="{135F0DD0-3726-5A46-9C41-2FFE1DAE53F6}"/>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51" name="Picture 50" descr="Diagram&#10;&#10;Description automatically generated">
              <a:extLst>
                <a:ext uri="{FF2B5EF4-FFF2-40B4-BE49-F238E27FC236}">
                  <a16:creationId xmlns:a16="http://schemas.microsoft.com/office/drawing/2014/main" id="{49EFF7F8-16B8-4D44-8A0C-7CECD681D8CE}"/>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52" name="Picture 51" descr="Diagram&#10;&#10;Description automatically generated">
              <a:extLst>
                <a:ext uri="{FF2B5EF4-FFF2-40B4-BE49-F238E27FC236}">
                  <a16:creationId xmlns:a16="http://schemas.microsoft.com/office/drawing/2014/main" id="{D0A8571F-46EA-4143-97B5-240CF9DD3C61}"/>
                </a:ext>
              </a:extLst>
            </p:cNvPr>
            <p:cNvPicPr>
              <a:picLocks noChangeAspect="1"/>
            </p:cNvPicPr>
            <p:nvPr/>
          </p:nvPicPr>
          <p:blipFill rotWithShape="1">
            <a:blip r:embed="rId2"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53" name="Group 52">
              <a:extLst>
                <a:ext uri="{FF2B5EF4-FFF2-40B4-BE49-F238E27FC236}">
                  <a16:creationId xmlns:a16="http://schemas.microsoft.com/office/drawing/2014/main" id="{FBD35EB4-9EC3-1847-ACBA-275C81084EA1}"/>
                </a:ext>
              </a:extLst>
            </p:cNvPr>
            <p:cNvGrpSpPr/>
            <p:nvPr/>
          </p:nvGrpSpPr>
          <p:grpSpPr>
            <a:xfrm>
              <a:off x="852862" y="3304678"/>
              <a:ext cx="1512000" cy="1512000"/>
              <a:chOff x="10177236" y="429813"/>
              <a:chExt cx="1512000" cy="1512000"/>
            </a:xfrm>
          </p:grpSpPr>
          <p:sp>
            <p:nvSpPr>
              <p:cNvPr id="54" name="Freeform 53">
                <a:extLst>
                  <a:ext uri="{FF2B5EF4-FFF2-40B4-BE49-F238E27FC236}">
                    <a16:creationId xmlns:a16="http://schemas.microsoft.com/office/drawing/2014/main" id="{699F24BB-DDD2-5E40-8BB6-B27A8952CDC4}"/>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Define and/or redesign solution</a:t>
                </a:r>
              </a:p>
            </p:txBody>
          </p:sp>
          <p:sp>
            <p:nvSpPr>
              <p:cNvPr id="55" name="Oval 54">
                <a:extLst>
                  <a:ext uri="{FF2B5EF4-FFF2-40B4-BE49-F238E27FC236}">
                    <a16:creationId xmlns:a16="http://schemas.microsoft.com/office/drawing/2014/main" id="{B4A99345-2A55-184B-9148-6C470B545CD4}"/>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0943929" y="5985718"/>
            <a:ext cx="738187" cy="365125"/>
          </a:xfrm>
        </p:spPr>
        <p:txBody>
          <a:bodyPr/>
          <a:lstStyle/>
          <a:p>
            <a:fld id="{14719505-AD43-774F-936C-A3AE71DD4EEA}" type="slidenum">
              <a:rPr lang="en-GB" smtClean="0"/>
              <a:pPr/>
              <a:t>61</a:t>
            </a:fld>
            <a:endParaRPr lang="en-GB" dirty="0"/>
          </a:p>
        </p:txBody>
      </p:sp>
    </p:spTree>
    <p:extLst>
      <p:ext uri="{BB962C8B-B14F-4D97-AF65-F5344CB8AC3E}">
        <p14:creationId xmlns:p14="http://schemas.microsoft.com/office/powerpoint/2010/main" val="1492227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8,043 Redesigned Images, Stock Photos &amp; Vectors | Shutterstock">
            <a:extLst>
              <a:ext uri="{FF2B5EF4-FFF2-40B4-BE49-F238E27FC236}">
                <a16:creationId xmlns:a16="http://schemas.microsoft.com/office/drawing/2014/main" id="{AD9A6259-A27C-FFE3-20A7-120B7D6C06B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0" y="10"/>
            <a:ext cx="12191980" cy="6857990"/>
          </a:xfrm>
          <a:prstGeom prst="rect">
            <a:avLst/>
          </a:prstGeom>
          <a:solidFill>
            <a:srgbClr val="FFFFFF"/>
          </a:solidFill>
          <a:ln>
            <a:noFill/>
          </a:ln>
        </p:spPr>
      </p:pic>
    </p:spTree>
    <p:extLst>
      <p:ext uri="{BB962C8B-B14F-4D97-AF65-F5344CB8AC3E}">
        <p14:creationId xmlns:p14="http://schemas.microsoft.com/office/powerpoint/2010/main" val="27430631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lide Number Placeholder 38">
            <a:extLst>
              <a:ext uri="{FF2B5EF4-FFF2-40B4-BE49-F238E27FC236}">
                <a16:creationId xmlns:a16="http://schemas.microsoft.com/office/drawing/2014/main" id="{5C2D83D5-1AA0-C7FF-D84E-C25998315300}"/>
              </a:ext>
            </a:extLst>
          </p:cNvPr>
          <p:cNvSpPr>
            <a:spLocks noGrp="1"/>
          </p:cNvSpPr>
          <p:nvPr>
            <p:ph type="sldNum" sz="quarter" idx="4"/>
          </p:nvPr>
        </p:nvSpPr>
        <p:spPr/>
        <p:txBody>
          <a:bodyPr/>
          <a:lstStyle/>
          <a:p>
            <a:fld id="{14719505-AD43-774F-936C-A3AE71DD4EEA}" type="slidenum">
              <a:rPr lang="en-GB" smtClean="0"/>
              <a:pPr/>
              <a:t>63</a:t>
            </a:fld>
            <a:endParaRPr lang="en-GB" dirty="0"/>
          </a:p>
        </p:txBody>
      </p:sp>
      <p:pic>
        <p:nvPicPr>
          <p:cNvPr id="18434" name="Picture 2" descr="Calculate Button Images – Browse 185,717 Stock Photos, Vectors, and Video |  Adobe Stock">
            <a:extLst>
              <a:ext uri="{FF2B5EF4-FFF2-40B4-BE49-F238E27FC236}">
                <a16:creationId xmlns:a16="http://schemas.microsoft.com/office/drawing/2014/main" id="{CE1984BA-EE48-CECB-EE75-BD049C3CC5A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209675"/>
            <a:ext cx="12192000" cy="4438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57360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B568E6-0980-C143-BB59-966F476FD4B8}"/>
              </a:ext>
            </a:extLst>
          </p:cNvPr>
          <p:cNvSpPr>
            <a:spLocks noGrp="1"/>
          </p:cNvSpPr>
          <p:nvPr>
            <p:ph type="ctrTitle"/>
          </p:nvPr>
        </p:nvSpPr>
        <p:spPr/>
        <p:txBody>
          <a:bodyPr/>
          <a:lstStyle/>
          <a:p>
            <a:r>
              <a:rPr lang="en-US" dirty="0"/>
              <a:t>Activity 8: Present solution</a:t>
            </a:r>
          </a:p>
        </p:txBody>
      </p:sp>
      <p:sp>
        <p:nvSpPr>
          <p:cNvPr id="2" name="Text Placeholder 1">
            <a:extLst>
              <a:ext uri="{FF2B5EF4-FFF2-40B4-BE49-F238E27FC236}">
                <a16:creationId xmlns:a16="http://schemas.microsoft.com/office/drawing/2014/main" id="{74EC7523-FCB3-E446-B8A8-AC710561CAEA}"/>
              </a:ext>
            </a:extLst>
          </p:cNvPr>
          <p:cNvSpPr>
            <a:spLocks noGrp="1"/>
          </p:cNvSpPr>
          <p:nvPr>
            <p:ph type="body" sz="quarter" idx="14"/>
          </p:nvPr>
        </p:nvSpPr>
        <p:spPr/>
        <p:txBody>
          <a:bodyPr/>
          <a:lstStyle/>
          <a:p>
            <a:r>
              <a:rPr lang="en-US" dirty="0"/>
              <a:t>Identify and define the problem</a:t>
            </a:r>
          </a:p>
        </p:txBody>
      </p:sp>
      <p:sp>
        <p:nvSpPr>
          <p:cNvPr id="3" name="Slide Number Placeholder 2">
            <a:extLst>
              <a:ext uri="{FF2B5EF4-FFF2-40B4-BE49-F238E27FC236}">
                <a16:creationId xmlns:a16="http://schemas.microsoft.com/office/drawing/2014/main" id="{AD570FB2-2D1C-274B-9EB1-AF2805C77D91}"/>
              </a:ext>
            </a:extLst>
          </p:cNvPr>
          <p:cNvSpPr>
            <a:spLocks noGrp="1"/>
          </p:cNvSpPr>
          <p:nvPr>
            <p:ph type="sldNum" sz="quarter" idx="4294967295"/>
          </p:nvPr>
        </p:nvSpPr>
        <p:spPr>
          <a:xfrm>
            <a:off x="11453813" y="6221413"/>
            <a:ext cx="738187" cy="365125"/>
          </a:xfrm>
        </p:spPr>
        <p:txBody>
          <a:bodyPr/>
          <a:lstStyle/>
          <a:p>
            <a:fld id="{14719505-AD43-774F-936C-A3AE71DD4EEA}" type="slidenum">
              <a:rPr lang="en-GB" smtClean="0"/>
              <a:pPr/>
              <a:t>64</a:t>
            </a:fld>
            <a:endParaRPr lang="en-GB" dirty="0"/>
          </a:p>
        </p:txBody>
      </p:sp>
      <p:sp>
        <p:nvSpPr>
          <p:cNvPr id="7" name="Rectangle 6">
            <a:extLst>
              <a:ext uri="{FF2B5EF4-FFF2-40B4-BE49-F238E27FC236}">
                <a16:creationId xmlns:a16="http://schemas.microsoft.com/office/drawing/2014/main" id="{AA367499-6E3B-0449-8857-F6F19E3C19CB}"/>
              </a:ext>
            </a:extLst>
          </p:cNvPr>
          <p:cNvSpPr/>
          <p:nvPr/>
        </p:nvSpPr>
        <p:spPr>
          <a:xfrm>
            <a:off x="7023894" y="0"/>
            <a:ext cx="467280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EDE17D86-C952-4E48-9B60-5BA9D06CABE5}"/>
              </a:ext>
            </a:extLst>
          </p:cNvPr>
          <p:cNvGrpSpPr/>
          <p:nvPr/>
        </p:nvGrpSpPr>
        <p:grpSpPr>
          <a:xfrm>
            <a:off x="6092690" y="564990"/>
            <a:ext cx="5525119" cy="5418236"/>
            <a:chOff x="1110940" y="719881"/>
            <a:chExt cx="5525119" cy="5418236"/>
          </a:xfrm>
        </p:grpSpPr>
        <p:grpSp>
          <p:nvGrpSpPr>
            <p:cNvPr id="38" name="Group 37">
              <a:extLst>
                <a:ext uri="{FF2B5EF4-FFF2-40B4-BE49-F238E27FC236}">
                  <a16:creationId xmlns:a16="http://schemas.microsoft.com/office/drawing/2014/main" id="{6C5F4A2D-1CB6-8447-8E76-FE8ED51D3A26}"/>
                </a:ext>
              </a:extLst>
            </p:cNvPr>
            <p:cNvGrpSpPr/>
            <p:nvPr/>
          </p:nvGrpSpPr>
          <p:grpSpPr>
            <a:xfrm>
              <a:off x="3242468" y="719881"/>
              <a:ext cx="1262062" cy="1262062"/>
              <a:chOff x="3242468" y="719881"/>
              <a:chExt cx="1262062" cy="1262062"/>
            </a:xfrm>
          </p:grpSpPr>
          <p:sp>
            <p:nvSpPr>
              <p:cNvPr id="97" name="Freeform 96">
                <a:extLst>
                  <a:ext uri="{FF2B5EF4-FFF2-40B4-BE49-F238E27FC236}">
                    <a16:creationId xmlns:a16="http://schemas.microsoft.com/office/drawing/2014/main" id="{827E4642-1194-EE47-AD94-2D73434128B3}"/>
                  </a:ext>
                </a:extLst>
              </p:cNvPr>
              <p:cNvSpPr/>
              <p:nvPr/>
            </p:nvSpPr>
            <p:spPr>
              <a:xfrm>
                <a:off x="3242468" y="719881"/>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Identify and define the problem</a:t>
                </a:r>
              </a:p>
            </p:txBody>
          </p:sp>
          <p:sp>
            <p:nvSpPr>
              <p:cNvPr id="98" name="Oval 97">
                <a:extLst>
                  <a:ext uri="{FF2B5EF4-FFF2-40B4-BE49-F238E27FC236}">
                    <a16:creationId xmlns:a16="http://schemas.microsoft.com/office/drawing/2014/main" id="{7BDE5D37-E1A5-7F45-B837-510D8DDBD8AE}"/>
                  </a:ext>
                </a:extLst>
              </p:cNvPr>
              <p:cNvSpPr/>
              <p:nvPr/>
            </p:nvSpPr>
            <p:spPr>
              <a:xfrm>
                <a:off x="3335695" y="7225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1</a:t>
                </a:r>
              </a:p>
            </p:txBody>
          </p:sp>
        </p:grpSp>
        <p:grpSp>
          <p:nvGrpSpPr>
            <p:cNvPr id="70" name="Group 69">
              <a:extLst>
                <a:ext uri="{FF2B5EF4-FFF2-40B4-BE49-F238E27FC236}">
                  <a16:creationId xmlns:a16="http://schemas.microsoft.com/office/drawing/2014/main" id="{9D7FF94E-9997-CB43-9D1B-25324A06B23B}"/>
                </a:ext>
              </a:extLst>
            </p:cNvPr>
            <p:cNvGrpSpPr/>
            <p:nvPr/>
          </p:nvGrpSpPr>
          <p:grpSpPr>
            <a:xfrm>
              <a:off x="4951822" y="1543062"/>
              <a:ext cx="1262062" cy="1262062"/>
              <a:chOff x="4951822" y="1543062"/>
              <a:chExt cx="1262062" cy="1262062"/>
            </a:xfrm>
          </p:grpSpPr>
          <p:sp>
            <p:nvSpPr>
              <p:cNvPr id="95" name="Freeform 94">
                <a:extLst>
                  <a:ext uri="{FF2B5EF4-FFF2-40B4-BE49-F238E27FC236}">
                    <a16:creationId xmlns:a16="http://schemas.microsoft.com/office/drawing/2014/main" id="{1C2CF223-A6F1-CF46-ADC8-6703BBEBE725}"/>
                  </a:ext>
                </a:extLst>
              </p:cNvPr>
              <p:cNvSpPr/>
              <p:nvPr/>
            </p:nvSpPr>
            <p:spPr>
              <a:xfrm>
                <a:off x="4951822"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Gather information</a:t>
                </a:r>
              </a:p>
            </p:txBody>
          </p:sp>
          <p:sp>
            <p:nvSpPr>
              <p:cNvPr id="96" name="Oval 95">
                <a:extLst>
                  <a:ext uri="{FF2B5EF4-FFF2-40B4-BE49-F238E27FC236}">
                    <a16:creationId xmlns:a16="http://schemas.microsoft.com/office/drawing/2014/main" id="{C27934F2-600D-1A47-9781-2063ED523839}"/>
                  </a:ext>
                </a:extLst>
              </p:cNvPr>
              <p:cNvSpPr/>
              <p:nvPr/>
            </p:nvSpPr>
            <p:spPr>
              <a:xfrm>
                <a:off x="5012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2</a:t>
                </a:r>
              </a:p>
            </p:txBody>
          </p:sp>
        </p:grpSp>
        <p:grpSp>
          <p:nvGrpSpPr>
            <p:cNvPr id="71" name="Group 70">
              <a:extLst>
                <a:ext uri="{FF2B5EF4-FFF2-40B4-BE49-F238E27FC236}">
                  <a16:creationId xmlns:a16="http://schemas.microsoft.com/office/drawing/2014/main" id="{AE883398-1A83-A94F-BC4E-ACF4F5FEA124}"/>
                </a:ext>
              </a:extLst>
            </p:cNvPr>
            <p:cNvGrpSpPr/>
            <p:nvPr/>
          </p:nvGrpSpPr>
          <p:grpSpPr>
            <a:xfrm>
              <a:off x="5373997" y="3392733"/>
              <a:ext cx="1262062" cy="1262062"/>
              <a:chOff x="5373997" y="3392733"/>
              <a:chExt cx="1262062" cy="1262062"/>
            </a:xfrm>
          </p:grpSpPr>
          <p:sp>
            <p:nvSpPr>
              <p:cNvPr id="93" name="Freeform 92">
                <a:extLst>
                  <a:ext uri="{FF2B5EF4-FFF2-40B4-BE49-F238E27FC236}">
                    <a16:creationId xmlns:a16="http://schemas.microsoft.com/office/drawing/2014/main" id="{B03432BF-B1F1-5D42-B994-408A3BC60F35}"/>
                  </a:ext>
                </a:extLst>
              </p:cNvPr>
              <p:cNvSpPr/>
              <p:nvPr/>
            </p:nvSpPr>
            <p:spPr>
              <a:xfrm>
                <a:off x="5373997"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Generate possible solutions</a:t>
                </a:r>
              </a:p>
            </p:txBody>
          </p:sp>
          <p:sp>
            <p:nvSpPr>
              <p:cNvPr id="94" name="Oval 93">
                <a:extLst>
                  <a:ext uri="{FF2B5EF4-FFF2-40B4-BE49-F238E27FC236}">
                    <a16:creationId xmlns:a16="http://schemas.microsoft.com/office/drawing/2014/main" id="{2BDC73ED-2FBE-F242-AEE8-25ED6696D823}"/>
                  </a:ext>
                </a:extLst>
              </p:cNvPr>
              <p:cNvSpPr/>
              <p:nvPr/>
            </p:nvSpPr>
            <p:spPr>
              <a:xfrm>
                <a:off x="54311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3</a:t>
                </a:r>
              </a:p>
            </p:txBody>
          </p:sp>
        </p:grpSp>
        <p:grpSp>
          <p:nvGrpSpPr>
            <p:cNvPr id="72" name="Group 71">
              <a:extLst>
                <a:ext uri="{FF2B5EF4-FFF2-40B4-BE49-F238E27FC236}">
                  <a16:creationId xmlns:a16="http://schemas.microsoft.com/office/drawing/2014/main" id="{F47D6C4A-60E0-E046-A47C-AC30BC8CE096}"/>
                </a:ext>
              </a:extLst>
            </p:cNvPr>
            <p:cNvGrpSpPr/>
            <p:nvPr/>
          </p:nvGrpSpPr>
          <p:grpSpPr>
            <a:xfrm>
              <a:off x="4191088" y="4876055"/>
              <a:ext cx="1262062" cy="1262062"/>
              <a:chOff x="4191088" y="4876055"/>
              <a:chExt cx="1262062" cy="1262062"/>
            </a:xfrm>
          </p:grpSpPr>
          <p:sp>
            <p:nvSpPr>
              <p:cNvPr id="91" name="Freeform 90">
                <a:extLst>
                  <a:ext uri="{FF2B5EF4-FFF2-40B4-BE49-F238E27FC236}">
                    <a16:creationId xmlns:a16="http://schemas.microsoft.com/office/drawing/2014/main" id="{CFC3A8C2-AAA5-CD41-82B9-9B48159FED83}"/>
                  </a:ext>
                </a:extLst>
              </p:cNvPr>
              <p:cNvSpPr/>
              <p:nvPr/>
            </p:nvSpPr>
            <p:spPr>
              <a:xfrm>
                <a:off x="4191088"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Create prototype</a:t>
                </a:r>
              </a:p>
            </p:txBody>
          </p:sp>
          <p:sp>
            <p:nvSpPr>
              <p:cNvPr id="92" name="Oval 91">
                <a:extLst>
                  <a:ext uri="{FF2B5EF4-FFF2-40B4-BE49-F238E27FC236}">
                    <a16:creationId xmlns:a16="http://schemas.microsoft.com/office/drawing/2014/main" id="{BD6B3448-6463-7847-8823-83E03EB0D165}"/>
                  </a:ext>
                </a:extLst>
              </p:cNvPr>
              <p:cNvSpPr/>
              <p:nvPr/>
            </p:nvSpPr>
            <p:spPr>
              <a:xfrm>
                <a:off x="4224695" y="4951665"/>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4</a:t>
                </a:r>
              </a:p>
            </p:txBody>
          </p:sp>
        </p:grpSp>
        <p:grpSp>
          <p:nvGrpSpPr>
            <p:cNvPr id="73" name="Group 72">
              <a:extLst>
                <a:ext uri="{FF2B5EF4-FFF2-40B4-BE49-F238E27FC236}">
                  <a16:creationId xmlns:a16="http://schemas.microsoft.com/office/drawing/2014/main" id="{CE8B26E2-C4BC-8E43-94B9-5EBBE0A35304}"/>
                </a:ext>
              </a:extLst>
            </p:cNvPr>
            <p:cNvGrpSpPr/>
            <p:nvPr/>
          </p:nvGrpSpPr>
          <p:grpSpPr>
            <a:xfrm>
              <a:off x="2293849" y="4867478"/>
              <a:ext cx="1262062" cy="1270639"/>
              <a:chOff x="2293849" y="4867478"/>
              <a:chExt cx="1262062" cy="1270639"/>
            </a:xfrm>
          </p:grpSpPr>
          <p:sp>
            <p:nvSpPr>
              <p:cNvPr id="89" name="Freeform 88">
                <a:extLst>
                  <a:ext uri="{FF2B5EF4-FFF2-40B4-BE49-F238E27FC236}">
                    <a16:creationId xmlns:a16="http://schemas.microsoft.com/office/drawing/2014/main" id="{2CF6D25B-4926-9E48-B1F8-B44004AC20D5}"/>
                  </a:ext>
                </a:extLst>
              </p:cNvPr>
              <p:cNvSpPr/>
              <p:nvPr/>
            </p:nvSpPr>
            <p:spPr>
              <a:xfrm>
                <a:off x="2293849" y="4876055"/>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Test and evaluate prototype</a:t>
                </a:r>
              </a:p>
            </p:txBody>
          </p:sp>
          <p:sp>
            <p:nvSpPr>
              <p:cNvPr id="90" name="Oval 89">
                <a:extLst>
                  <a:ext uri="{FF2B5EF4-FFF2-40B4-BE49-F238E27FC236}">
                    <a16:creationId xmlns:a16="http://schemas.microsoft.com/office/drawing/2014/main" id="{68A11C3B-F8FC-2543-BC6E-58BD23A01987}"/>
                  </a:ext>
                </a:extLst>
              </p:cNvPr>
              <p:cNvSpPr/>
              <p:nvPr/>
            </p:nvSpPr>
            <p:spPr>
              <a:xfrm>
                <a:off x="2433995" y="4867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5</a:t>
                </a:r>
              </a:p>
            </p:txBody>
          </p:sp>
        </p:grpSp>
        <p:grpSp>
          <p:nvGrpSpPr>
            <p:cNvPr id="74" name="Group 73">
              <a:extLst>
                <a:ext uri="{FF2B5EF4-FFF2-40B4-BE49-F238E27FC236}">
                  <a16:creationId xmlns:a16="http://schemas.microsoft.com/office/drawing/2014/main" id="{48E34456-033D-7042-8658-70037BB25FF5}"/>
                </a:ext>
              </a:extLst>
            </p:cNvPr>
            <p:cNvGrpSpPr/>
            <p:nvPr/>
          </p:nvGrpSpPr>
          <p:grpSpPr>
            <a:xfrm>
              <a:off x="1110940" y="3392733"/>
              <a:ext cx="1262062" cy="1262062"/>
              <a:chOff x="1110940" y="3392733"/>
              <a:chExt cx="1262062" cy="1262062"/>
            </a:xfrm>
          </p:grpSpPr>
          <p:sp>
            <p:nvSpPr>
              <p:cNvPr id="87" name="Freeform 86">
                <a:extLst>
                  <a:ext uri="{FF2B5EF4-FFF2-40B4-BE49-F238E27FC236}">
                    <a16:creationId xmlns:a16="http://schemas.microsoft.com/office/drawing/2014/main" id="{8F7FAC3B-F6E8-2140-AAA0-2B6F67502BFE}"/>
                  </a:ext>
                </a:extLst>
              </p:cNvPr>
              <p:cNvSpPr/>
              <p:nvPr/>
            </p:nvSpPr>
            <p:spPr>
              <a:xfrm>
                <a:off x="1110940" y="3392733"/>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Refine and/or redesign solution</a:t>
                </a:r>
              </a:p>
            </p:txBody>
          </p:sp>
          <p:sp>
            <p:nvSpPr>
              <p:cNvPr id="88" name="Oval 87">
                <a:extLst>
                  <a:ext uri="{FF2B5EF4-FFF2-40B4-BE49-F238E27FC236}">
                    <a16:creationId xmlns:a16="http://schemas.microsoft.com/office/drawing/2014/main" id="{B552AB25-0919-944D-A66E-977B9C6AD2AE}"/>
                  </a:ext>
                </a:extLst>
              </p:cNvPr>
              <p:cNvSpPr/>
              <p:nvPr/>
            </p:nvSpPr>
            <p:spPr>
              <a:xfrm>
                <a:off x="1151295" y="3428999"/>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6</a:t>
                </a:r>
              </a:p>
            </p:txBody>
          </p:sp>
        </p:grpSp>
        <p:grpSp>
          <p:nvGrpSpPr>
            <p:cNvPr id="75" name="Group 74">
              <a:extLst>
                <a:ext uri="{FF2B5EF4-FFF2-40B4-BE49-F238E27FC236}">
                  <a16:creationId xmlns:a16="http://schemas.microsoft.com/office/drawing/2014/main" id="{9A984563-08C0-0D47-9C4C-D6C96464D5D0}"/>
                </a:ext>
              </a:extLst>
            </p:cNvPr>
            <p:cNvGrpSpPr/>
            <p:nvPr/>
          </p:nvGrpSpPr>
          <p:grpSpPr>
            <a:xfrm>
              <a:off x="1533115" y="1543062"/>
              <a:ext cx="1262062" cy="1262062"/>
              <a:chOff x="1533115" y="1543062"/>
              <a:chExt cx="1262062" cy="1262062"/>
            </a:xfrm>
          </p:grpSpPr>
          <p:sp>
            <p:nvSpPr>
              <p:cNvPr id="85" name="Freeform 84">
                <a:extLst>
                  <a:ext uri="{FF2B5EF4-FFF2-40B4-BE49-F238E27FC236}">
                    <a16:creationId xmlns:a16="http://schemas.microsoft.com/office/drawing/2014/main" id="{2019E51D-47BF-7848-A323-7CA48F72EAA6}"/>
                  </a:ext>
                </a:extLst>
              </p:cNvPr>
              <p:cNvSpPr/>
              <p:nvPr/>
            </p:nvSpPr>
            <p:spPr>
              <a:xfrm>
                <a:off x="1533115" y="1543062"/>
                <a:ext cx="1262062" cy="1262062"/>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8795" tIns="198795" rIns="198795" bIns="198795" numCol="1" spcCol="1270" anchor="ctr" anchorCtr="0">
                <a:noAutofit/>
              </a:bodyPr>
              <a:lstStyle/>
              <a:p>
                <a:pPr marL="0" lvl="0" indent="0" algn="ctr" defTabSz="488950">
                  <a:lnSpc>
                    <a:spcPct val="90000"/>
                  </a:lnSpc>
                  <a:spcBef>
                    <a:spcPct val="0"/>
                  </a:spcBef>
                  <a:spcAft>
                    <a:spcPct val="35000"/>
                  </a:spcAft>
                  <a:buNone/>
                </a:pPr>
                <a:r>
                  <a:rPr lang="en-GB" sz="1100" b="1" kern="1200" dirty="0"/>
                  <a:t>Present or communicate solution</a:t>
                </a:r>
              </a:p>
            </p:txBody>
          </p:sp>
          <p:sp>
            <p:nvSpPr>
              <p:cNvPr id="86" name="Oval 85">
                <a:extLst>
                  <a:ext uri="{FF2B5EF4-FFF2-40B4-BE49-F238E27FC236}">
                    <a16:creationId xmlns:a16="http://schemas.microsoft.com/office/drawing/2014/main" id="{0F70A985-50FB-934D-B625-9C9885DB27C9}"/>
                  </a:ext>
                </a:extLst>
              </p:cNvPr>
              <p:cNvSpPr/>
              <p:nvPr/>
            </p:nvSpPr>
            <p:spPr>
              <a:xfrm>
                <a:off x="1583095" y="1559478"/>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pic>
          <p:nvPicPr>
            <p:cNvPr id="76" name="Picture 75" descr="Diagram&#10;&#10;Description automatically generated">
              <a:extLst>
                <a:ext uri="{FF2B5EF4-FFF2-40B4-BE49-F238E27FC236}">
                  <a16:creationId xmlns:a16="http://schemas.microsoft.com/office/drawing/2014/main" id="{24E1351F-637C-4C43-BEB5-37CA6ECD7FE0}"/>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454376">
              <a:off x="4470531" y="1487484"/>
              <a:ext cx="482988" cy="432000"/>
            </a:xfrm>
            <a:prstGeom prst="rect">
              <a:avLst/>
            </a:prstGeom>
          </p:spPr>
        </p:pic>
        <p:pic>
          <p:nvPicPr>
            <p:cNvPr id="77" name="Picture 76" descr="Diagram&#10;&#10;Description automatically generated">
              <a:extLst>
                <a:ext uri="{FF2B5EF4-FFF2-40B4-BE49-F238E27FC236}">
                  <a16:creationId xmlns:a16="http://schemas.microsoft.com/office/drawing/2014/main" id="{FF8207AE-CB95-E04D-99F8-B332099A1E34}"/>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3600000">
              <a:off x="5564273" y="2882928"/>
              <a:ext cx="482988" cy="432000"/>
            </a:xfrm>
            <a:prstGeom prst="rect">
              <a:avLst/>
            </a:prstGeom>
          </p:spPr>
        </p:pic>
        <p:pic>
          <p:nvPicPr>
            <p:cNvPr id="78" name="Picture 77" descr="Diagram&#10;&#10;Description automatically generated">
              <a:extLst>
                <a:ext uri="{FF2B5EF4-FFF2-40B4-BE49-F238E27FC236}">
                  <a16:creationId xmlns:a16="http://schemas.microsoft.com/office/drawing/2014/main" id="{C0F65580-2083-F849-A266-ACD27982E82B}"/>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6409823">
              <a:off x="5197893" y="4574896"/>
              <a:ext cx="482988" cy="432000"/>
            </a:xfrm>
            <a:prstGeom prst="rect">
              <a:avLst/>
            </a:prstGeom>
          </p:spPr>
        </p:pic>
        <p:pic>
          <p:nvPicPr>
            <p:cNvPr id="79" name="Picture 78" descr="Diagram&#10;&#10;Description automatically generated">
              <a:extLst>
                <a:ext uri="{FF2B5EF4-FFF2-40B4-BE49-F238E27FC236}">
                  <a16:creationId xmlns:a16="http://schemas.microsoft.com/office/drawing/2014/main" id="{1FCC4D8B-B6EE-0847-B63F-939BAA5D3FCA}"/>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9511188">
              <a:off x="3606605" y="5385729"/>
              <a:ext cx="482988" cy="432000"/>
            </a:xfrm>
            <a:prstGeom prst="rect">
              <a:avLst/>
            </a:prstGeom>
          </p:spPr>
        </p:pic>
        <p:pic>
          <p:nvPicPr>
            <p:cNvPr id="80" name="Picture 79" descr="Diagram&#10;&#10;Description automatically generated">
              <a:extLst>
                <a:ext uri="{FF2B5EF4-FFF2-40B4-BE49-F238E27FC236}">
                  <a16:creationId xmlns:a16="http://schemas.microsoft.com/office/drawing/2014/main" id="{BAEE4413-38C6-8842-B9A0-D2488A1FABFD}"/>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2521035">
              <a:off x="1929739" y="4634132"/>
              <a:ext cx="482988" cy="432000"/>
            </a:xfrm>
            <a:prstGeom prst="rect">
              <a:avLst/>
            </a:prstGeom>
          </p:spPr>
        </p:pic>
        <p:pic>
          <p:nvPicPr>
            <p:cNvPr id="81" name="Picture 80" descr="Diagram&#10;&#10;Description automatically generated">
              <a:extLst>
                <a:ext uri="{FF2B5EF4-FFF2-40B4-BE49-F238E27FC236}">
                  <a16:creationId xmlns:a16="http://schemas.microsoft.com/office/drawing/2014/main" id="{5A390E5F-4114-B844-80EE-6F0B8569564A}"/>
                </a:ext>
              </a:extLst>
            </p:cNvPr>
            <p:cNvPicPr>
              <a:picLocks noChangeAspect="1"/>
            </p:cNvPicPr>
            <p:nvPr/>
          </p:nvPicPr>
          <p:blipFill rotWithShape="1">
            <a:blip r:embed="rId3" cstate="screen">
              <a:clrChange>
                <a:clrFrom>
                  <a:srgbClr val="F7FAFD"/>
                </a:clrFrom>
                <a:clrTo>
                  <a:srgbClr val="F7FAFD">
                    <a:alpha val="0"/>
                  </a:srgbClr>
                </a:clrTo>
              </a:clrChange>
              <a:extLst>
                <a:ext uri="{28A0092B-C50C-407E-A947-70E740481C1C}">
                  <a14:useLocalDpi xmlns:a14="http://schemas.microsoft.com/office/drawing/2010/main"/>
                </a:ext>
              </a:extLst>
            </a:blip>
            <a:srcRect/>
            <a:stretch/>
          </p:blipFill>
          <p:spPr>
            <a:xfrm rot="15657402">
              <a:off x="1517495" y="2882928"/>
              <a:ext cx="482988" cy="432000"/>
            </a:xfrm>
            <a:prstGeom prst="rect">
              <a:avLst/>
            </a:prstGeom>
          </p:spPr>
        </p:pic>
        <p:grpSp>
          <p:nvGrpSpPr>
            <p:cNvPr id="82" name="Group 81">
              <a:extLst>
                <a:ext uri="{FF2B5EF4-FFF2-40B4-BE49-F238E27FC236}">
                  <a16:creationId xmlns:a16="http://schemas.microsoft.com/office/drawing/2014/main" id="{32628111-1540-3F40-8AAE-7A431B3BBD7C}"/>
                </a:ext>
              </a:extLst>
            </p:cNvPr>
            <p:cNvGrpSpPr/>
            <p:nvPr/>
          </p:nvGrpSpPr>
          <p:grpSpPr>
            <a:xfrm>
              <a:off x="1298252" y="1368018"/>
              <a:ext cx="1512000" cy="1512000"/>
              <a:chOff x="10177236" y="429813"/>
              <a:chExt cx="1512000" cy="1512000"/>
            </a:xfrm>
          </p:grpSpPr>
          <p:sp>
            <p:nvSpPr>
              <p:cNvPr id="83" name="Freeform 82">
                <a:extLst>
                  <a:ext uri="{FF2B5EF4-FFF2-40B4-BE49-F238E27FC236}">
                    <a16:creationId xmlns:a16="http://schemas.microsoft.com/office/drawing/2014/main" id="{C7D05636-8F7F-0A4F-9570-54E72DCB0BC8}"/>
                  </a:ext>
                </a:extLst>
              </p:cNvPr>
              <p:cNvSpPr>
                <a:spLocks noChangeAspect="1"/>
              </p:cNvSpPr>
              <p:nvPr/>
            </p:nvSpPr>
            <p:spPr>
              <a:xfrm>
                <a:off x="10177236" y="429813"/>
                <a:ext cx="1512000" cy="1512000"/>
              </a:xfrm>
              <a:custGeom>
                <a:avLst/>
                <a:gdLst>
                  <a:gd name="connsiteX0" fmla="*/ 0 w 1262062"/>
                  <a:gd name="connsiteY0" fmla="*/ 631031 h 1262062"/>
                  <a:gd name="connsiteX1" fmla="*/ 631031 w 1262062"/>
                  <a:gd name="connsiteY1" fmla="*/ 0 h 1262062"/>
                  <a:gd name="connsiteX2" fmla="*/ 1262062 w 1262062"/>
                  <a:gd name="connsiteY2" fmla="*/ 631031 h 1262062"/>
                  <a:gd name="connsiteX3" fmla="*/ 631031 w 1262062"/>
                  <a:gd name="connsiteY3" fmla="*/ 1262062 h 1262062"/>
                  <a:gd name="connsiteX4" fmla="*/ 0 w 1262062"/>
                  <a:gd name="connsiteY4" fmla="*/ 631031 h 1262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2" h="1262062">
                    <a:moveTo>
                      <a:pt x="0" y="631031"/>
                    </a:moveTo>
                    <a:cubicBezTo>
                      <a:pt x="0" y="282522"/>
                      <a:pt x="282522" y="0"/>
                      <a:pt x="631031" y="0"/>
                    </a:cubicBezTo>
                    <a:cubicBezTo>
                      <a:pt x="979540" y="0"/>
                      <a:pt x="1262062" y="282522"/>
                      <a:pt x="1262062" y="631031"/>
                    </a:cubicBezTo>
                    <a:cubicBezTo>
                      <a:pt x="1262062" y="979540"/>
                      <a:pt x="979540" y="1262062"/>
                      <a:pt x="631031" y="1262062"/>
                    </a:cubicBezTo>
                    <a:cubicBezTo>
                      <a:pt x="282522" y="1262062"/>
                      <a:pt x="0" y="979540"/>
                      <a:pt x="0" y="631031"/>
                    </a:cubicBezTo>
                    <a:close/>
                  </a:path>
                </a:pathLst>
              </a:custGeom>
              <a:solidFill>
                <a:schemeClr val="bg1"/>
              </a:solidFill>
              <a:ln w="28575">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0065" tIns="200065" rIns="200065" bIns="200065" numCol="1" spcCol="1270" anchor="ctr" anchorCtr="0">
                <a:noAutofit/>
              </a:bodyPr>
              <a:lstStyle/>
              <a:p>
                <a:pPr marL="0" lvl="0" indent="0" algn="ctr" defTabSz="533400">
                  <a:lnSpc>
                    <a:spcPct val="90000"/>
                  </a:lnSpc>
                  <a:spcBef>
                    <a:spcPct val="0"/>
                  </a:spcBef>
                  <a:spcAft>
                    <a:spcPct val="35000"/>
                  </a:spcAft>
                  <a:buNone/>
                </a:pPr>
                <a:r>
                  <a:rPr lang="en-GB" sz="1600" b="1" kern="1200" dirty="0">
                    <a:solidFill>
                      <a:schemeClr val="accent1"/>
                    </a:solidFill>
                  </a:rPr>
                  <a:t>Present solution</a:t>
                </a:r>
              </a:p>
            </p:txBody>
          </p:sp>
          <p:sp>
            <p:nvSpPr>
              <p:cNvPr id="84" name="Oval 83">
                <a:extLst>
                  <a:ext uri="{FF2B5EF4-FFF2-40B4-BE49-F238E27FC236}">
                    <a16:creationId xmlns:a16="http://schemas.microsoft.com/office/drawing/2014/main" id="{A76FA749-8A9F-7C48-877C-ED6FAF85BD91}"/>
                  </a:ext>
                </a:extLst>
              </p:cNvPr>
              <p:cNvSpPr/>
              <p:nvPr/>
            </p:nvSpPr>
            <p:spPr>
              <a:xfrm>
                <a:off x="10231795" y="454812"/>
                <a:ext cx="293914" cy="2939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7</a:t>
                </a:r>
              </a:p>
            </p:txBody>
          </p:sp>
        </p:grpSp>
      </p:grpSp>
    </p:spTree>
    <p:extLst>
      <p:ext uri="{BB962C8B-B14F-4D97-AF65-F5344CB8AC3E}">
        <p14:creationId xmlns:p14="http://schemas.microsoft.com/office/powerpoint/2010/main" val="26635118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descr="Good Presentation VS Bad Presentation *">
            <a:hlinkClick r:id="" action="ppaction://media"/>
            <a:extLst>
              <a:ext uri="{FF2B5EF4-FFF2-40B4-BE49-F238E27FC236}">
                <a16:creationId xmlns:a16="http://schemas.microsoft.com/office/drawing/2014/main" id="{ED40B889-CE7E-82D9-9004-4C0D97EF400A}"/>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72648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F6A1AE-53CA-68B2-C475-EAEAAD5D7153}"/>
              </a:ext>
            </a:extLst>
          </p:cNvPr>
          <p:cNvSpPr>
            <a:spLocks noGrp="1"/>
          </p:cNvSpPr>
          <p:nvPr>
            <p:ph type="sldNum" sz="quarter" idx="4"/>
          </p:nvPr>
        </p:nvSpPr>
        <p:spPr/>
        <p:txBody>
          <a:bodyPr/>
          <a:lstStyle/>
          <a:p>
            <a:fld id="{14719505-AD43-774F-936C-A3AE71DD4EEA}" type="slidenum">
              <a:rPr lang="en-GB" smtClean="0"/>
              <a:pPr/>
              <a:t>66</a:t>
            </a:fld>
            <a:endParaRPr lang="en-GB" dirty="0"/>
          </a:p>
        </p:txBody>
      </p:sp>
      <p:pic>
        <p:nvPicPr>
          <p:cNvPr id="3" name="Online Media 2" descr="TED's secret to great public speaking | Chris Anderson">
            <a:hlinkClick r:id="" action="ppaction://media"/>
            <a:extLst>
              <a:ext uri="{FF2B5EF4-FFF2-40B4-BE49-F238E27FC236}">
                <a16:creationId xmlns:a16="http://schemas.microsoft.com/office/drawing/2014/main" id="{7E301983-7426-CB59-3467-7FCF5EB02AE8}"/>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3720052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9A12777-8D07-14D4-0D50-EC0A59F638C1}"/>
              </a:ext>
            </a:extLst>
          </p:cNvPr>
          <p:cNvSpPr>
            <a:spLocks noGrp="1"/>
          </p:cNvSpPr>
          <p:nvPr>
            <p:ph type="sldNum" sz="quarter" idx="4"/>
          </p:nvPr>
        </p:nvSpPr>
        <p:spPr/>
        <p:txBody>
          <a:bodyPr/>
          <a:lstStyle/>
          <a:p>
            <a:fld id="{14719505-AD43-774F-936C-A3AE71DD4EEA}" type="slidenum">
              <a:rPr lang="en-GB" smtClean="0"/>
              <a:pPr/>
              <a:t>67</a:t>
            </a:fld>
            <a:endParaRPr lang="en-GB" dirty="0"/>
          </a:p>
        </p:txBody>
      </p:sp>
      <p:pic>
        <p:nvPicPr>
          <p:cNvPr id="3" name="Online Media 2" descr="How to avoid death By PowerPoint | David JP Phillips | TEDxStockholmSalon">
            <a:hlinkClick r:id="" action="ppaction://media"/>
            <a:extLst>
              <a:ext uri="{FF2B5EF4-FFF2-40B4-BE49-F238E27FC236}">
                <a16:creationId xmlns:a16="http://schemas.microsoft.com/office/drawing/2014/main" id="{85264B26-221D-FA5A-5428-03C2027B01F5}"/>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3729198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2C4C6D5-71B3-DA42-89D3-BCCA92D25612}"/>
              </a:ext>
            </a:extLst>
          </p:cNvPr>
          <p:cNvSpPr/>
          <p:nvPr/>
        </p:nvSpPr>
        <p:spPr>
          <a:xfrm>
            <a:off x="0" y="0"/>
            <a:ext cx="714675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problems related to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friction</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 did you encounter and how did </a:t>
            </a:r>
            <a:r>
              <a:rPr lang="en-US" sz="1900" dirty="0">
                <a:solidFill>
                  <a:schemeClr val="bg1"/>
                </a:solidFill>
                <a:latin typeface="GE Inspira Sans" panose="020B0503060000000003" pitchFamily="34" charset="77"/>
                <a:ea typeface="Calibri" panose="020F0502020204030204" pitchFamily="34" charset="0"/>
                <a:cs typeface="Arial" panose="020B0604020202020204" pitchFamily="34" charset="0"/>
              </a:rPr>
              <a:t>your team</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 overcome these?</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kind of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wheels</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 did you use? Why did you choose them?</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total approximate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elastic potential energy </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stored in </a:t>
            </a:r>
            <a:r>
              <a:rPr lang="en-US" sz="1900"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mousetrap?</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total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mechanical advantage </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of the vehicle?</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acceleration</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 of the vehicle while under power?</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maximum velocity </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achieved by your mousetrap vehicle?</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How did the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theoretical distance </a:t>
            </a:r>
            <a:r>
              <a:rPr lang="en-US" sz="1900" dirty="0">
                <a:solidFill>
                  <a:schemeClr val="bg1"/>
                </a:solidFill>
                <a:latin typeface="GE Inspira Sans" panose="020B0503060000000003" pitchFamily="34" charset="77"/>
                <a:ea typeface="Calibri" panose="020F0502020204030204" pitchFamily="34" charset="0"/>
                <a:cs typeface="Arial" panose="020B0604020202020204" pitchFamily="34" charset="0"/>
              </a:rPr>
              <a:t>you</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r vehicle might have covered compare to the </a:t>
            </a:r>
            <a:r>
              <a:rPr lang="en-US" sz="1900" b="1"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actual distance </a:t>
            </a: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it covered and what was responsible for this difference?</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force of friction acting in the opposite direction to the motion of your vehicle?</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a:p>
            <a:pPr marL="914400" lvl="1" indent="-457200">
              <a:spcAft>
                <a:spcPts val="600"/>
              </a:spcAft>
              <a:buFont typeface="+mj-lt"/>
              <a:buAutoNum type="arabicPeriod"/>
              <a:tabLst>
                <a:tab pos="228600" algn="l"/>
                <a:tab pos="457200" algn="l"/>
              </a:tabLst>
            </a:pPr>
            <a:r>
              <a:rPr lang="en-US"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rPr>
              <a:t>What was the overall efficiency of your vehicle in converting potential energy to kinetic energy? How might this be improved through additional optimization?</a:t>
            </a:r>
            <a:endParaRPr lang="en-ZA" sz="1900" dirty="0">
              <a:solidFill>
                <a:schemeClr val="bg1"/>
              </a:solidFill>
              <a:effectLst/>
              <a:latin typeface="GE Inspira Sans" panose="020B0503060000000003" pitchFamily="34" charset="77"/>
              <a:ea typeface="Calibri" panose="020F050202020403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A5422E93-8700-A745-A438-68BC83D38C73}"/>
              </a:ext>
            </a:extLst>
          </p:cNvPr>
          <p:cNvSpPr>
            <a:spLocks noGrp="1"/>
          </p:cNvSpPr>
          <p:nvPr>
            <p:ph type="sldNum" sz="quarter" idx="4"/>
          </p:nvPr>
        </p:nvSpPr>
        <p:spPr/>
        <p:txBody>
          <a:bodyPr vert="horz" lIns="91440" tIns="45720" rIns="91440" bIns="45720" rtlCol="0" anchor="ctr">
            <a:normAutofit/>
          </a:bodyPr>
          <a:lstStyle/>
          <a:p>
            <a:pPr>
              <a:spcAft>
                <a:spcPts val="600"/>
              </a:spcAft>
            </a:pPr>
            <a:fld id="{14719505-AD43-774F-936C-A3AE71DD4EEA}" type="slidenum">
              <a:rPr lang="en-GB" smtClean="0"/>
              <a:pPr>
                <a:spcAft>
                  <a:spcPts val="600"/>
                </a:spcAft>
              </a:pPr>
              <a:t>68</a:t>
            </a:fld>
            <a:endParaRPr lang="en-GB"/>
          </a:p>
        </p:txBody>
      </p:sp>
      <p:sp>
        <p:nvSpPr>
          <p:cNvPr id="8" name="Title 1">
            <a:extLst>
              <a:ext uri="{FF2B5EF4-FFF2-40B4-BE49-F238E27FC236}">
                <a16:creationId xmlns:a16="http://schemas.microsoft.com/office/drawing/2014/main" id="{1E79770B-7759-5C41-9C67-AD6933B6555F}"/>
              </a:ext>
            </a:extLst>
          </p:cNvPr>
          <p:cNvSpPr txBox="1">
            <a:spLocks/>
          </p:cNvSpPr>
          <p:nvPr/>
        </p:nvSpPr>
        <p:spPr>
          <a:xfrm>
            <a:off x="7345846" y="182619"/>
            <a:ext cx="4522304" cy="908101"/>
          </a:xfrm>
          <a:prstGeom prst="rect">
            <a:avLst/>
          </a:prstGeom>
        </p:spPr>
        <p:txBody>
          <a:bodyPr anchor="ctr"/>
          <a:lst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a:lstStyle>
          <a:p>
            <a:pPr algn="ctr"/>
            <a:r>
              <a:rPr lang="en-US" b="1" dirty="0">
                <a:solidFill>
                  <a:schemeClr val="accent4"/>
                </a:solidFill>
              </a:rPr>
              <a:t>Public presentation</a:t>
            </a:r>
          </a:p>
        </p:txBody>
      </p:sp>
      <p:pic>
        <p:nvPicPr>
          <p:cNvPr id="5" name="Graphic 4" descr="Presentation with checklist with solid fill">
            <a:extLst>
              <a:ext uri="{FF2B5EF4-FFF2-40B4-BE49-F238E27FC236}">
                <a16:creationId xmlns:a16="http://schemas.microsoft.com/office/drawing/2014/main" id="{9B30DAB9-72E9-7B4F-91E4-591AA5B8F3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023100" y="846000"/>
            <a:ext cx="5166000" cy="5166000"/>
          </a:xfrm>
          <a:prstGeom prst="rect">
            <a:avLst/>
          </a:prstGeom>
        </p:spPr>
      </p:pic>
    </p:spTree>
    <p:extLst>
      <p:ext uri="{BB962C8B-B14F-4D97-AF65-F5344CB8AC3E}">
        <p14:creationId xmlns:p14="http://schemas.microsoft.com/office/powerpoint/2010/main" val="29287733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EF3CAF-4C73-33AD-F3CC-12C9615E7E1C}"/>
              </a:ext>
            </a:extLst>
          </p:cNvPr>
          <p:cNvSpPr>
            <a:spLocks noGrp="1"/>
          </p:cNvSpPr>
          <p:nvPr>
            <p:ph type="sldNum" sz="quarter" idx="4"/>
          </p:nvPr>
        </p:nvSpPr>
        <p:spPr/>
        <p:txBody>
          <a:bodyPr/>
          <a:lstStyle/>
          <a:p>
            <a:fld id="{14719505-AD43-774F-936C-A3AE71DD4EEA}" type="slidenum">
              <a:rPr lang="en-GB" smtClean="0"/>
              <a:pPr/>
              <a:t>69</a:t>
            </a:fld>
            <a:endParaRPr lang="en-GB" dirty="0"/>
          </a:p>
        </p:txBody>
      </p:sp>
      <p:pic>
        <p:nvPicPr>
          <p:cNvPr id="17410" name="Picture 2" descr="Be Prepared - Organize and Customize your Emergency Kit">
            <a:extLst>
              <a:ext uri="{FF2B5EF4-FFF2-40B4-BE49-F238E27FC236}">
                <a16:creationId xmlns:a16="http://schemas.microsoft.com/office/drawing/2014/main" id="{C319361D-A7A7-5969-F39F-C87005BC85A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0244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FD21914-F3ED-0E79-5898-225F1A3CB11F}"/>
              </a:ext>
            </a:extLst>
          </p:cNvPr>
          <p:cNvSpPr>
            <a:spLocks noGrp="1"/>
          </p:cNvSpPr>
          <p:nvPr>
            <p:ph type="body" sz="quarter" idx="13"/>
          </p:nvPr>
        </p:nvSpPr>
        <p:spPr>
          <a:xfrm>
            <a:off x="685800" y="748450"/>
            <a:ext cx="10268018" cy="984388"/>
          </a:xfrm>
        </p:spPr>
        <p:txBody>
          <a:bodyPr/>
          <a:lstStyle/>
          <a:p>
            <a:r>
              <a:rPr lang="en-US" dirty="0"/>
              <a:t>How does a mousetrap work?</a:t>
            </a:r>
          </a:p>
        </p:txBody>
      </p:sp>
      <p:sp>
        <p:nvSpPr>
          <p:cNvPr id="2" name="Slide Number Placeholder 1">
            <a:extLst>
              <a:ext uri="{FF2B5EF4-FFF2-40B4-BE49-F238E27FC236}">
                <a16:creationId xmlns:a16="http://schemas.microsoft.com/office/drawing/2014/main" id="{F018407B-7FC5-4BB0-BC8A-D0F79FFD0A38}"/>
              </a:ext>
            </a:extLst>
          </p:cNvPr>
          <p:cNvSpPr>
            <a:spLocks noGrp="1"/>
          </p:cNvSpPr>
          <p:nvPr>
            <p:ph type="sldNum" sz="quarter" idx="4"/>
          </p:nvPr>
        </p:nvSpPr>
        <p:spPr/>
        <p:txBody>
          <a:bodyPr/>
          <a:lstStyle/>
          <a:p>
            <a:fld id="{14719505-AD43-774F-936C-A3AE71DD4EEA}" type="slidenum">
              <a:rPr lang="en-GB" smtClean="0"/>
              <a:pPr/>
              <a:t>7</a:t>
            </a:fld>
            <a:endParaRPr lang="en-GB" dirty="0"/>
          </a:p>
        </p:txBody>
      </p:sp>
      <p:pic>
        <p:nvPicPr>
          <p:cNvPr id="3" name="Picture 4" descr="Mousetrap - Wikipedia">
            <a:extLst>
              <a:ext uri="{FF2B5EF4-FFF2-40B4-BE49-F238E27FC236}">
                <a16:creationId xmlns:a16="http://schemas.microsoft.com/office/drawing/2014/main" id="{36D3A5C1-3973-28F4-D908-964021E2E86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63719" y="1945750"/>
            <a:ext cx="5264561" cy="3325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442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C8853D-428D-9DE1-DF6B-9BF97274BEF8}"/>
              </a:ext>
            </a:extLst>
          </p:cNvPr>
          <p:cNvSpPr>
            <a:spLocks noGrp="1"/>
          </p:cNvSpPr>
          <p:nvPr>
            <p:ph type="sldNum" sz="quarter" idx="4"/>
          </p:nvPr>
        </p:nvSpPr>
        <p:spPr/>
        <p:txBody>
          <a:bodyPr/>
          <a:lstStyle/>
          <a:p>
            <a:fld id="{14719505-AD43-774F-936C-A3AE71DD4EEA}" type="slidenum">
              <a:rPr lang="en-GB" smtClean="0"/>
              <a:pPr/>
              <a:t>8</a:t>
            </a:fld>
            <a:endParaRPr lang="en-GB" dirty="0"/>
          </a:p>
        </p:txBody>
      </p:sp>
      <p:pic>
        <p:nvPicPr>
          <p:cNvPr id="3" name="Picture 4" descr="Mousetrap - Wikipedia">
            <a:extLst>
              <a:ext uri="{FF2B5EF4-FFF2-40B4-BE49-F238E27FC236}">
                <a16:creationId xmlns:a16="http://schemas.microsoft.com/office/drawing/2014/main" id="{46190742-D146-4A51-D98A-23DC7658756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80821" y="1906012"/>
            <a:ext cx="5264561" cy="332547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DURACELL COPPERTOP ALKALINE D BATTERY | SBA Office National">
            <a:extLst>
              <a:ext uri="{FF2B5EF4-FFF2-40B4-BE49-F238E27FC236}">
                <a16:creationId xmlns:a16="http://schemas.microsoft.com/office/drawing/2014/main" id="{98BD287F-9857-6908-AF58-9742C480F194}"/>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540487" y="1052640"/>
            <a:ext cx="2478975" cy="43268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9517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16B0693-8162-7D43-127D-0D1097D9A184}"/>
              </a:ext>
            </a:extLst>
          </p:cNvPr>
          <p:cNvSpPr>
            <a:spLocks noGrp="1"/>
          </p:cNvSpPr>
          <p:nvPr>
            <p:ph type="body" sz="quarter" idx="13"/>
          </p:nvPr>
        </p:nvSpPr>
        <p:spPr/>
        <p:txBody>
          <a:bodyPr/>
          <a:lstStyle/>
          <a:p>
            <a:r>
              <a:rPr lang="en-US" dirty="0"/>
              <a:t>Think about it</a:t>
            </a:r>
          </a:p>
        </p:txBody>
      </p:sp>
      <p:sp>
        <p:nvSpPr>
          <p:cNvPr id="3" name="Slide Number Placeholder 2">
            <a:extLst>
              <a:ext uri="{FF2B5EF4-FFF2-40B4-BE49-F238E27FC236}">
                <a16:creationId xmlns:a16="http://schemas.microsoft.com/office/drawing/2014/main" id="{ABFE16EC-D050-0083-CEC3-C86F73CE5EA5}"/>
              </a:ext>
            </a:extLst>
          </p:cNvPr>
          <p:cNvSpPr>
            <a:spLocks noGrp="1"/>
          </p:cNvSpPr>
          <p:nvPr>
            <p:ph type="sldNum" sz="quarter" idx="4"/>
          </p:nvPr>
        </p:nvSpPr>
        <p:spPr/>
        <p:txBody>
          <a:bodyPr/>
          <a:lstStyle/>
          <a:p>
            <a:fld id="{14719505-AD43-774F-936C-A3AE71DD4EEA}" type="slidenum">
              <a:rPr lang="en-GB" smtClean="0"/>
              <a:pPr/>
              <a:t>9</a:t>
            </a:fld>
            <a:endParaRPr lang="en-GB" dirty="0"/>
          </a:p>
        </p:txBody>
      </p:sp>
      <p:sp>
        <p:nvSpPr>
          <p:cNvPr id="6" name="Rectangle 5">
            <a:extLst>
              <a:ext uri="{FF2B5EF4-FFF2-40B4-BE49-F238E27FC236}">
                <a16:creationId xmlns:a16="http://schemas.microsoft.com/office/drawing/2014/main" id="{E3777325-6EEF-4FB5-CED2-4168583DACC5}"/>
              </a:ext>
            </a:extLst>
          </p:cNvPr>
          <p:cNvSpPr/>
          <p:nvPr/>
        </p:nvSpPr>
        <p:spPr>
          <a:xfrm>
            <a:off x="5274365" y="0"/>
            <a:ext cx="6917635"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71550" lvl="1" indent="-514350">
              <a:spcBef>
                <a:spcPts val="600"/>
              </a:spcBef>
              <a:spcAft>
                <a:spcPts val="600"/>
              </a:spcAft>
              <a:buClr>
                <a:schemeClr val="tx1"/>
              </a:buClr>
              <a:buSzPct val="100000"/>
              <a:buFont typeface="+mj-lt"/>
              <a:buAutoNum type="arabicPeriod"/>
            </a:pPr>
            <a:r>
              <a:rPr lang="en-US" sz="3200" dirty="0">
                <a:solidFill>
                  <a:schemeClr val="tx1"/>
                </a:solidFill>
                <a:latin typeface="GE Inspira Sans" panose="020B0503060000000003" pitchFamily="34" charset="77"/>
              </a:rPr>
              <a:t>If we can use a mousetrap as a battery, what else could we use as a battery? Where or how would the energy be stored?</a:t>
            </a:r>
          </a:p>
          <a:p>
            <a:pPr marL="971550" lvl="1" indent="-514350">
              <a:spcBef>
                <a:spcPts val="600"/>
              </a:spcBef>
              <a:spcAft>
                <a:spcPts val="600"/>
              </a:spcAft>
              <a:buClr>
                <a:schemeClr val="tx1"/>
              </a:buClr>
              <a:buSzPct val="100000"/>
              <a:buFont typeface="+mj-lt"/>
              <a:buAutoNum type="arabicPeriod"/>
            </a:pPr>
            <a:r>
              <a:rPr lang="en-US" sz="3200" dirty="0">
                <a:solidFill>
                  <a:schemeClr val="tx1"/>
                </a:solidFill>
                <a:latin typeface="GE Inspira Sans" panose="020B0503060000000003" pitchFamily="34" charset="77"/>
              </a:rPr>
              <a:t>Could we design a car that runs on a mousetrap battery? What kinds of problems would we need to solve to make this possible?</a:t>
            </a:r>
          </a:p>
          <a:p>
            <a:pPr marL="971550" lvl="1" indent="-514350">
              <a:spcBef>
                <a:spcPts val="600"/>
              </a:spcBef>
              <a:spcAft>
                <a:spcPts val="600"/>
              </a:spcAft>
              <a:buClr>
                <a:schemeClr val="tx1"/>
              </a:buClr>
              <a:buSzPct val="100000"/>
              <a:buFont typeface="+mj-lt"/>
              <a:buAutoNum type="arabicPeriod"/>
            </a:pPr>
            <a:r>
              <a:rPr lang="en-US" sz="3200" dirty="0">
                <a:solidFill>
                  <a:schemeClr val="tx1"/>
                </a:solidFill>
                <a:latin typeface="GE Inspira Sans" panose="020B0503060000000003" pitchFamily="34" charset="77"/>
              </a:rPr>
              <a:t>What else might we power with a mousetrap battery?</a:t>
            </a:r>
          </a:p>
        </p:txBody>
      </p:sp>
    </p:spTree>
    <p:extLst>
      <p:ext uri="{BB962C8B-B14F-4D97-AF65-F5344CB8AC3E}">
        <p14:creationId xmlns:p14="http://schemas.microsoft.com/office/powerpoint/2010/main" val="3263089846"/>
      </p:ext>
    </p:extLst>
  </p:cSld>
  <p:clrMapOvr>
    <a:masterClrMapping/>
  </p:clrMapOvr>
</p:sld>
</file>

<file path=ppt/theme/theme1.xml><?xml version="1.0" encoding="utf-8"?>
<a:theme xmlns:a="http://schemas.openxmlformats.org/drawingml/2006/main" name="Office Theme">
  <a:themeElements>
    <a:clrScheme name="GE Next Engineers">
      <a:dk1>
        <a:srgbClr val="0C2340"/>
      </a:dk1>
      <a:lt1>
        <a:srgbClr val="FFFFFF"/>
      </a:lt1>
      <a:dk2>
        <a:srgbClr val="59CBE8"/>
      </a:dk2>
      <a:lt2>
        <a:srgbClr val="0C2340"/>
      </a:lt2>
      <a:accent1>
        <a:srgbClr val="005EB8"/>
      </a:accent1>
      <a:accent2>
        <a:srgbClr val="00BD6D"/>
      </a:accent2>
      <a:accent3>
        <a:srgbClr val="FFC72B"/>
      </a:accent3>
      <a:accent4>
        <a:srgbClr val="002E5D"/>
      </a:accent4>
      <a:accent5>
        <a:srgbClr val="FE5000"/>
      </a:accent5>
      <a:accent6>
        <a:srgbClr val="58CBE8"/>
      </a:accent6>
      <a:hlink>
        <a:srgbClr val="FFFFFF"/>
      </a:hlink>
      <a:folHlink>
        <a:srgbClr val="F0F3F7"/>
      </a:folHlink>
    </a:clrScheme>
    <a:fontScheme name="GE PPT Template">
      <a:majorFont>
        <a:latin typeface="GE Inspira Sans"/>
        <a:ea typeface=""/>
        <a:cs typeface=""/>
      </a:majorFont>
      <a:minorFont>
        <a:latin typeface="GE Inspira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lgn="l">
          <a:spcBef>
            <a:spcPts val="1200"/>
          </a:spcBef>
          <a:defRPr dirty="0"/>
        </a:defPPr>
      </a:lstStyle>
    </a:txDef>
  </a:objectDefaults>
  <a:extraClrSchemeLst/>
  <a:extLst>
    <a:ext uri="{05A4C25C-085E-4340-85A3-A5531E510DB2}">
      <thm15:themeFamily xmlns:thm15="http://schemas.microsoft.com/office/thememl/2012/main" name="Presentation30" id="{222BF995-F48A-C34F-97B2-06BDC8D7E3B2}" vid="{3C5F9A63-2495-3A4F-B958-17AFA430D0A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GE Inspira Sans"/>
        <a:font script="Hebr" typeface="GE Inspir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E Inspira Sans"/>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E Colors">
      <a:dk1>
        <a:srgbClr val="63666A"/>
      </a:dk1>
      <a:lt1>
        <a:sysClr val="window" lastClr="FFFFFF"/>
      </a:lt1>
      <a:dk2>
        <a:srgbClr val="B1B3B3"/>
      </a:dk2>
      <a:lt2>
        <a:srgbClr val="F0F0F0"/>
      </a:lt2>
      <a:accent1>
        <a:srgbClr val="005EB8"/>
      </a:accent1>
      <a:accent2>
        <a:srgbClr val="63666A"/>
      </a:accent2>
      <a:accent3>
        <a:srgbClr val="00B5E2"/>
      </a:accent3>
      <a:accent4>
        <a:srgbClr val="13294B"/>
      </a:accent4>
      <a:accent5>
        <a:srgbClr val="B1B3B3"/>
      </a:accent5>
      <a:accent6>
        <a:srgbClr val="00BF6F"/>
      </a:accent6>
      <a:hlink>
        <a:srgbClr val="005CB9"/>
      </a:hlink>
      <a:folHlink>
        <a:srgbClr val="00B5E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GE Inspira Sans"/>
        <a:font script="Hebr" typeface="GE Inspir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E Inspira Sans"/>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42252d84-eba6-4a30-add5-89ed5b4f24ce">
      <UserInfo>
        <DisplayName>Melanie Tingstrom</DisplayName>
        <AccountId>1583</AccountId>
        <AccountType/>
      </UserInfo>
      <UserInfo>
        <DisplayName>Jessica Baker</DisplayName>
        <AccountId>161</AccountId>
        <AccountType/>
      </UserInfo>
      <UserInfo>
        <DisplayName>Steven Ehrenberg</DisplayName>
        <AccountId>146</AccountId>
        <AccountType/>
      </UserInfo>
      <UserInfo>
        <DisplayName>Erica Spangler</DisplayName>
        <AccountId>91</AccountId>
        <AccountType/>
      </UserInfo>
      <UserInfo>
        <DisplayName>Mengee Sirleaf</DisplayName>
        <AccountId>142</AccountId>
        <AccountType/>
      </UserInfo>
      <UserInfo>
        <DisplayName>Elizabeth Adelman</DisplayName>
        <AccountId>71</AccountId>
        <AccountType/>
      </UserInfo>
      <UserInfo>
        <DisplayName>Dylan Busa</DisplayName>
        <AccountId>354</AccountId>
        <AccountType/>
      </UserInfo>
      <UserInfo>
        <DisplayName>Lisa Johnson</DisplayName>
        <AccountId>14</AccountId>
        <AccountType/>
      </UserInfo>
      <UserInfo>
        <DisplayName>Dmitri Ivashchenko</DisplayName>
        <AccountId>64</AccountId>
        <AccountType/>
      </UserInfo>
      <UserInfo>
        <DisplayName>Samantha LiPuma</DisplayName>
        <AccountId>982</AccountId>
        <AccountType/>
      </UserInfo>
      <UserInfo>
        <DisplayName>Pamela Carter</DisplayName>
        <AccountId>69</AccountId>
        <AccountType/>
      </UserInfo>
      <UserInfo>
        <DisplayName>Zabi Girowal</DisplayName>
        <AccountId>76</AccountId>
        <AccountType/>
      </UserInfo>
      <UserInfo>
        <DisplayName>Pauline McMurry</DisplayName>
        <AccountId>303</AccountId>
        <AccountType/>
      </UserInfo>
      <UserInfo>
        <DisplayName>Carina Omoeva</DisplayName>
        <AccountId>67</AccountId>
        <AccountType/>
      </UserInfo>
      <UserInfo>
        <DisplayName>Katie Rose Dailey</DisplayName>
        <AccountId>104</AccountId>
        <AccountType/>
      </UserInfo>
      <UserInfo>
        <DisplayName>Eleanor Newsome</DisplayName>
        <AccountId>761</AccountId>
        <AccountType/>
      </UserInfo>
      <UserInfo>
        <DisplayName>Wael Moussa</DisplayName>
        <AccountId>101</AccountId>
        <AccountType/>
      </UserInfo>
      <UserInfo>
        <DisplayName>Kristin Brady</DisplayName>
        <AccountId>13</AccountId>
        <AccountType/>
      </UserInfo>
      <UserInfo>
        <DisplayName>Heyab Ogbasion</DisplayName>
        <AccountId>59</AccountId>
        <AccountType/>
      </UserInfo>
      <UserInfo>
        <DisplayName>Naseem Akhtar</DisplayName>
        <AccountId>53</AccountId>
        <AccountType/>
      </UserInfo>
      <UserInfo>
        <DisplayName>Brian Dooley</DisplayName>
        <AccountId>103</AccountId>
        <AccountType/>
      </UserInfo>
      <UserInfo>
        <DisplayName>Janel Poche</DisplayName>
        <AccountId>21</AccountId>
        <AccountType/>
      </UserInfo>
      <UserInfo>
        <DisplayName>Joseph Diederich</DisplayName>
        <AccountId>257</AccountId>
        <AccountType/>
      </UserInfo>
      <UserInfo>
        <DisplayName>Amanda McMahon</DisplayName>
        <AccountId>15</AccountId>
        <AccountType/>
      </UserInfo>
      <UserInfo>
        <DisplayName>Deanna Saab</DisplayName>
        <AccountId>109</AccountId>
        <AccountType/>
      </UserInfo>
      <UserInfo>
        <DisplayName>Kendra Northington Stone</DisplayName>
        <AccountId>105</AccountId>
        <AccountType/>
      </UserInfo>
      <UserInfo>
        <DisplayName>Saori Iwamoto</DisplayName>
        <AccountId>160</AccountId>
        <AccountType/>
      </UserInfo>
      <UserInfo>
        <DisplayName>Mohammad Basel Hafez</DisplayName>
        <AccountId>434</AccountId>
        <AccountType/>
      </UserInfo>
      <UserInfo>
        <DisplayName>Rachel Hatch</DisplayName>
        <AccountId>180</AccountId>
        <AccountType/>
      </UserInfo>
      <UserInfo>
        <DisplayName>Roberto Matus</DisplayName>
        <AccountId>75</AccountId>
        <AccountType/>
      </UserInfo>
    </SharedWithUsers>
    <MediaLengthInSeconds xmlns="013d5bed-8dde-4dc6-a390-d932e55a79df" xsi:nil="true"/>
    <_ip_UnifiedCompliancePolicyUIAction xmlns="http://schemas.microsoft.com/sharepoint/v3" xsi:nil="true"/>
    <_ip_UnifiedCompliancePolicyProperties xmlns="http://schemas.microsoft.com/sharepoint/v3" xsi:nil="true"/>
    <TaxCatchAll xmlns="42252d84-eba6-4a30-add5-89ed5b4f24ce" xsi:nil="true"/>
    <lcf76f155ced4ddcb4097134ff3c332f xmlns="013d5bed-8dde-4dc6-a390-d932e55a79df">
      <Terms xmlns="http://schemas.microsoft.com/office/infopath/2007/PartnerControls"/>
    </lcf76f155ced4ddcb4097134ff3c332f>
    <Open_x0020_with_x0020_Seclore xmlns="013d5bed-8dde-4dc6-a390-d932e55a79df" xsi:nil="true"/>
    <IconOverlay xmlns="http://schemas.microsoft.com/sharepoint/v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5321155CBED8E4AAF4F046413B3C05D" ma:contentTypeVersion="24" ma:contentTypeDescription="Create a new document." ma:contentTypeScope="" ma:versionID="60c00a472ca1ccb0de413d8631265e61">
  <xsd:schema xmlns:xsd="http://www.w3.org/2001/XMLSchema" xmlns:xs="http://www.w3.org/2001/XMLSchema" xmlns:p="http://schemas.microsoft.com/office/2006/metadata/properties" xmlns:ns1="http://schemas.microsoft.com/sharepoint/v3" xmlns:ns2="42252d84-eba6-4a30-add5-89ed5b4f24ce" xmlns:ns3="013d5bed-8dde-4dc6-a390-d932e55a79df" xmlns:ns4="http://schemas.microsoft.com/sharepoint/v4" targetNamespace="http://schemas.microsoft.com/office/2006/metadata/properties" ma:root="true" ma:fieldsID="6fff9d6af19c7dfc82490d256484bf09" ns1:_="" ns2:_="" ns3:_="" ns4:_="">
    <xsd:import namespace="http://schemas.microsoft.com/sharepoint/v3"/>
    <xsd:import namespace="42252d84-eba6-4a30-add5-89ed5b4f24ce"/>
    <xsd:import namespace="013d5bed-8dde-4dc6-a390-d932e55a79df"/>
    <xsd:import namespace="http://schemas.microsoft.com/sharepoint/v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1:_ip_UnifiedCompliancePolicyProperties" minOccurs="0"/>
                <xsd:element ref="ns1:_ip_UnifiedCompliancePolicyUIAction" minOccurs="0"/>
                <xsd:element ref="ns3:MediaServiceLocation" minOccurs="0"/>
                <xsd:element ref="ns3:lcf76f155ced4ddcb4097134ff3c332f" minOccurs="0"/>
                <xsd:element ref="ns2:TaxCatchAll" minOccurs="0"/>
                <xsd:element ref="ns3:MediaServiceObjectDetectorVersions" minOccurs="0"/>
                <xsd:element ref="ns3:MediaServiceSearchProperties" minOccurs="0"/>
                <xsd:element ref="ns3:Open_x0020_with_x0020_Seclore" minOccurs="0"/>
                <xsd:element ref="ns4:IconOverlay"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2252d84-eba6-4a30-add5-89ed5b4f24c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fd1693e-c15b-4460-aeef-a301a32d4f3b}" ma:internalName="TaxCatchAll" ma:showField="CatchAllData" ma:web="42252d84-eba6-4a30-add5-89ed5b4f24c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13d5bed-8dde-4dc6-a390-d932e55a79d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2" nillable="true" ma:displayName="Location" ma:internalName="MediaServiceLocation" ma:readOnly="true">
      <xsd:simpleType>
        <xsd:restriction base="dms:Text"/>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Open_x0020_with_x0020_Seclore" ma:index="28" nillable="true" ma:displayName="Open with Seclore" ma:hidden="true" ma:internalName="Open_x0020_with_x0020_Seclore">
      <xsd:simpleType>
        <xsd:restriction base="dms:Text"/>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2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DC5E55A-059E-44C7-8054-8B7CAB1DED04}">
  <ds:schemaRefs>
    <ds:schemaRef ds:uri="013d5bed-8dde-4dc6-a390-d932e55a79df"/>
    <ds:schemaRef ds:uri="http://schemas.microsoft.com/office/2006/documentManagement/types"/>
    <ds:schemaRef ds:uri="http://purl.org/dc/dcmitype/"/>
    <ds:schemaRef ds:uri="http://purl.org/dc/terms/"/>
    <ds:schemaRef ds:uri="http://schemas.microsoft.com/sharepoint/v4"/>
    <ds:schemaRef ds:uri="http://schemas.microsoft.com/sharepoint/v3"/>
    <ds:schemaRef ds:uri="http://purl.org/dc/elements/1.1/"/>
    <ds:schemaRef ds:uri="42252d84-eba6-4a30-add5-89ed5b4f24ce"/>
    <ds:schemaRef ds:uri="http://www.w3.org/XML/1998/namespace"/>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851B9BF0-9EA8-4519-B655-B7CAD246C6E9}"/>
</file>

<file path=customXml/itemProps3.xml><?xml version="1.0" encoding="utf-8"?>
<ds:datastoreItem xmlns:ds="http://schemas.openxmlformats.org/officeDocument/2006/customXml" ds:itemID="{40449B2A-3B26-45B0-8111-01E1676BE15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164</TotalTime>
  <Words>7412</Words>
  <Application>Microsoft Macintosh PowerPoint</Application>
  <PresentationFormat>Widescreen</PresentationFormat>
  <Paragraphs>673</Paragraphs>
  <Slides>69</Slides>
  <Notes>61</Notes>
  <HiddenSlides>0</HiddenSlides>
  <MMClips>10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69</vt:i4>
      </vt:variant>
    </vt:vector>
  </HeadingPairs>
  <TitlesOfParts>
    <vt:vector size="75" baseType="lpstr">
      <vt:lpstr>GE Inspira Sans</vt:lpstr>
      <vt:lpstr>Wingdings 2</vt:lpstr>
      <vt:lpstr>Arial</vt:lpstr>
      <vt:lpstr>Cambria Math</vt:lpstr>
      <vt:lpstr>Calibri</vt:lpstr>
      <vt:lpstr>Office Theme</vt:lpstr>
      <vt:lpstr>Spring Loaded</vt:lpstr>
      <vt:lpstr>Activity 1: Can a mousetrap be a battery?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Your design challenge</vt:lpstr>
      <vt:lpstr>The Engineering Design Process</vt:lpstr>
      <vt:lpstr>Race Time!</vt:lpstr>
      <vt:lpstr>PowerPoint Presentation</vt:lpstr>
      <vt:lpstr>Activity 2: Identify and define the problem</vt:lpstr>
      <vt:lpstr>PowerPoint Presentation</vt:lpstr>
      <vt:lpstr>PowerPoint Presentation</vt:lpstr>
      <vt:lpstr>PowerPoint Presentation</vt:lpstr>
      <vt:lpstr>PowerPoint Presentation</vt:lpstr>
      <vt:lpstr>Main types of potential energy</vt:lpstr>
      <vt:lpstr>PowerPoint Presentation</vt:lpstr>
      <vt:lpstr>What is the kinetic energy of a 0.45 kg mousetrap vehicle moving at 3.2 m/s?</vt:lpstr>
      <vt:lpstr>A mousetrap vehicle has 1.46 J of kinetic energy. If it has a mass of 327 g, what is its velocity?</vt:lpstr>
      <vt:lpstr>PowerPoint Presentation</vt:lpstr>
      <vt:lpstr>PowerPoint Presentation</vt:lpstr>
      <vt:lpstr>PowerPoint Presentation</vt:lpstr>
      <vt:lpstr>Activity 3: Gather information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Activity 4: Generate possible solutions</vt:lpstr>
      <vt:lpstr>PowerPoint Presentation</vt:lpstr>
      <vt:lpstr>PowerPoint Presentation</vt:lpstr>
      <vt:lpstr>PowerPoint Presentation</vt:lpstr>
      <vt:lpstr>PowerPoint Presentation</vt:lpstr>
      <vt:lpstr>PowerPoint Presentation</vt:lpstr>
      <vt:lpstr>PowerPoint Presentation</vt:lpstr>
      <vt:lpstr>Race Time!</vt:lpstr>
      <vt:lpstr>PowerPoint Presentation</vt:lpstr>
      <vt:lpstr>Design brief</vt:lpstr>
      <vt:lpstr>Activity 5: Create a prototype</vt:lpstr>
      <vt:lpstr>PowerPoint Presentation</vt:lpstr>
      <vt:lpstr>PowerPoint Presentation</vt:lpstr>
      <vt:lpstr>Activity 6: Test and evaluate prototype</vt:lpstr>
      <vt:lpstr>PowerPoint Presentation</vt:lpstr>
      <vt:lpstr>Your design challenge</vt:lpstr>
      <vt:lpstr>PowerPoint Presentation</vt:lpstr>
      <vt:lpstr>PowerPoint Presentation</vt:lpstr>
      <vt:lpstr>PowerPoint Presentation</vt:lpstr>
      <vt:lpstr>PowerPoint Presentation</vt:lpstr>
      <vt:lpstr>Activity 7: Refine and/or redesign solution</vt:lpstr>
      <vt:lpstr>PowerPoint Presentation</vt:lpstr>
      <vt:lpstr>PowerPoint Presentation</vt:lpstr>
      <vt:lpstr>Activity 8: Present solution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Caywood, Jeff (GE Corporate)</dc:creator>
  <cp:keywords/>
  <dc:description/>
  <cp:lastModifiedBy>Dylan Busa</cp:lastModifiedBy>
  <cp:revision>19</cp:revision>
  <dcterms:created xsi:type="dcterms:W3CDTF">2021-06-23T18:44:24Z</dcterms:created>
  <dcterms:modified xsi:type="dcterms:W3CDTF">2025-01-28T15:03:37Z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14000</vt:r8>
  </property>
  <property fmtid="{D5CDD505-2E9C-101B-9397-08002B2CF9AE}" pid="3" name="ContentTypeId">
    <vt:lpwstr>0x01010035321155CBED8E4AAF4F046413B3C05D</vt:lpwstr>
  </property>
  <property fmtid="{D5CDD505-2E9C-101B-9397-08002B2CF9AE}" pid="4" name="ComplianceAssetId">
    <vt:lpwstr/>
  </property>
  <property fmtid="{D5CDD505-2E9C-101B-9397-08002B2CF9AE}" pid="5" name="_ExtendedDescription">
    <vt:lpwstr/>
  </property>
  <property fmtid="{D5CDD505-2E9C-101B-9397-08002B2CF9AE}" pid="6" name="MediaServiceImageTags">
    <vt:lpwstr/>
  </property>
  <property fmtid="{D5CDD505-2E9C-101B-9397-08002B2CF9AE}" pid="7" name="xd_Signature">
    <vt:bool>false</vt:bool>
  </property>
  <property fmtid="{D5CDD505-2E9C-101B-9397-08002B2CF9AE}" pid="8" name="xd_ProgID">
    <vt:lpwstr/>
  </property>
  <property fmtid="{D5CDD505-2E9C-101B-9397-08002B2CF9AE}" pid="9" name="_SourceUrl">
    <vt:lpwstr/>
  </property>
  <property fmtid="{D5CDD505-2E9C-101B-9397-08002B2CF9AE}" pid="10" name="_SharedFileIndex">
    <vt:lpwstr/>
  </property>
  <property fmtid="{D5CDD505-2E9C-101B-9397-08002B2CF9AE}" pid="11" name="TemplateUrl">
    <vt:lpwstr/>
  </property>
  <property fmtid="{D5CDD505-2E9C-101B-9397-08002B2CF9AE}" pid="12" name="TriggerFlowInfo">
    <vt:lpwstr/>
  </property>
  <property fmtid="{D5CDD505-2E9C-101B-9397-08002B2CF9AE}" pid="13" name="URL">
    <vt:lpwstr/>
  </property>
</Properties>
</file>